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13" r:id="rId3"/>
    <p:sldId id="487" r:id="rId4"/>
    <p:sldId id="488" r:id="rId5"/>
    <p:sldId id="452" r:id="rId6"/>
    <p:sldId id="445" r:id="rId7"/>
    <p:sldId id="446" r:id="rId8"/>
    <p:sldId id="465" r:id="rId9"/>
    <p:sldId id="466" r:id="rId10"/>
    <p:sldId id="447" r:id="rId11"/>
    <p:sldId id="456" r:id="rId12"/>
    <p:sldId id="454" r:id="rId13"/>
    <p:sldId id="265" r:id="rId14"/>
    <p:sldId id="492" r:id="rId15"/>
    <p:sldId id="493" r:id="rId16"/>
    <p:sldId id="489" r:id="rId17"/>
    <p:sldId id="490" r:id="rId18"/>
    <p:sldId id="491" r:id="rId19"/>
    <p:sldId id="467" r:id="rId20"/>
    <p:sldId id="497" r:id="rId21"/>
    <p:sldId id="468" r:id="rId22"/>
    <p:sldId id="469" r:id="rId23"/>
    <p:sldId id="470" r:id="rId24"/>
    <p:sldId id="494" r:id="rId25"/>
    <p:sldId id="498" r:id="rId26"/>
    <p:sldId id="504" r:id="rId27"/>
    <p:sldId id="495" r:id="rId28"/>
    <p:sldId id="496" r:id="rId29"/>
    <p:sldId id="476" r:id="rId30"/>
    <p:sldId id="481" r:id="rId31"/>
    <p:sldId id="478" r:id="rId32"/>
    <p:sldId id="485" r:id="rId33"/>
    <p:sldId id="486" r:id="rId34"/>
    <p:sldId id="259" r:id="rId35"/>
  </p:sldIdLst>
  <p:sldSz cx="9144000" cy="6858000" type="screen4x3"/>
  <p:notesSz cx="7102475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46" autoAdjust="0"/>
  </p:normalViewPr>
  <p:slideViewPr>
    <p:cSldViewPr snapToGrid="0" snapToObjects="1">
      <p:cViewPr varScale="1">
        <p:scale>
          <a:sx n="81" d="100"/>
          <a:sy n="81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Sales &amp; EBT k€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223176419579446"/>
          <c:y val="0.138169396450045"/>
          <c:w val="0.977384143847219"/>
          <c:h val="0.71018501614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7.219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10.004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11.326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14.832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696902300051295"/>
                  <c:y val="-0.02774017727626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28.441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276752184871013"/>
                  <c:y val="-0.03493679596807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32.000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402713006114258"/>
                  <c:y val="-0.0065053429204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7219.0</c:v>
                </c:pt>
                <c:pt idx="1">
                  <c:v>10004.0</c:v>
                </c:pt>
                <c:pt idx="2">
                  <c:v>11326.0</c:v>
                </c:pt>
                <c:pt idx="3">
                  <c:v>14832.0</c:v>
                </c:pt>
                <c:pt idx="4">
                  <c:v>28441.0</c:v>
                </c:pt>
                <c:pt idx="5">
                  <c:v>32000.0</c:v>
                </c:pt>
                <c:pt idx="6">
                  <c:v>41000.0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12923576"/>
        <c:axId val="-2112920600"/>
      </c:barChart>
      <c:catAx>
        <c:axId val="-211292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12920600"/>
        <c:crosses val="autoZero"/>
        <c:auto val="1"/>
        <c:lblAlgn val="ctr"/>
        <c:lblOffset val="100"/>
        <c:noMultiLvlLbl val="0"/>
      </c:catAx>
      <c:valAx>
        <c:axId val="-2112920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2112923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457211402531823"/>
          <c:y val="0.160895217763598"/>
          <c:w val="0.243089853315833"/>
          <c:h val="0.06487315505339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511731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4" y="2"/>
            <a:ext cx="3077739" cy="511731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/>
            </a:lvl1pPr>
          </a:lstStyle>
          <a:p>
            <a:fld id="{A1B48DA2-192E-BB49-90A5-45235EBE9A77}" type="datetime1">
              <a:rPr lang="de-DE" smtClean="0"/>
              <a:pPr/>
              <a:t>20.05.15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7739" cy="511731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4" y="9721108"/>
            <a:ext cx="3077739" cy="511731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r">
              <a:defRPr sz="1300"/>
            </a:lvl1pPr>
          </a:lstStyle>
          <a:p>
            <a:fld id="{36CB51D7-CBA0-1749-B5DF-CE082FA85D2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28576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511731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4" y="2"/>
            <a:ext cx="3077739" cy="511731"/>
          </a:xfrm>
          <a:prstGeom prst="rect">
            <a:avLst/>
          </a:prstGeom>
        </p:spPr>
        <p:txBody>
          <a:bodyPr vert="horz" lIns="95518" tIns="47759" rIns="95518" bIns="47759" rtlCol="0"/>
          <a:lstStyle>
            <a:lvl1pPr algn="r">
              <a:defRPr sz="1300"/>
            </a:lvl1pPr>
          </a:lstStyle>
          <a:p>
            <a:fld id="{F383C051-A4E4-C940-BF86-3910436D6E6B}" type="datetime1">
              <a:rPr lang="de-DE" smtClean="0"/>
              <a:pPr/>
              <a:t>20.05.15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59" rIns="95518" bIns="4775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5518" tIns="47759" rIns="95518" bIns="47759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7739" cy="511731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4" y="9721108"/>
            <a:ext cx="3077739" cy="511731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r">
              <a:defRPr sz="1300"/>
            </a:lvl1pPr>
          </a:lstStyle>
          <a:p>
            <a:fld id="{65157763-B8E4-A54B-AA21-3D46C9A8966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0229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57763-B8E4-A54B-AA21-3D46C9A8966C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57763-B8E4-A54B-AA21-3D46C9A8966C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57763-B8E4-A54B-AA21-3D46C9A8966C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57763-B8E4-A54B-AA21-3D46C9A8966C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Fotolia_14717591_L_hell_low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45632" y="3736924"/>
            <a:ext cx="3289300" cy="27377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2937933"/>
            <a:ext cx="9144000" cy="79899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4334932" y="3736924"/>
            <a:ext cx="4809068" cy="2737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194733" y="3736924"/>
            <a:ext cx="872066" cy="2737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1" y="3736924"/>
            <a:ext cx="194732" cy="273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7637326" y="6109499"/>
            <a:ext cx="14811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B4420B-4975-4F2E-BDEB-A5EB0BC6833E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628583" y="3736924"/>
            <a:ext cx="4350270" cy="585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28583" y="4398972"/>
            <a:ext cx="3225071" cy="66238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Subline</a:t>
            </a:r>
            <a:endParaRPr lang="en-US" noProof="0" dirty="0" smtClean="0"/>
          </a:p>
        </p:txBody>
      </p:sp>
      <p:pic>
        <p:nvPicPr>
          <p:cNvPr id="17" name="Grafik 16" descr="I:\GapCon GmbH\Marketing\Präsentationsvorlagen\Logo\GapCom_Logo_rgb.jpg"/>
          <p:cNvPicPr/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6776536" y="308408"/>
            <a:ext cx="2161036" cy="7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 userDrawn="1"/>
        </p:nvSpPr>
        <p:spPr>
          <a:xfrm>
            <a:off x="194734" y="315496"/>
            <a:ext cx="1442680" cy="9629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highest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efficiency</a:t>
            </a:r>
          </a:p>
        </p:txBody>
      </p:sp>
    </p:spTree>
  </p:cSld>
  <p:clrMapOvr>
    <a:masterClrMapping/>
  </p:clrMapOvr>
  <p:transition xmlns:p14="http://schemas.microsoft.com/office/powerpoint/2010/main" spd="slow" advTm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261482"/>
            <a:ext cx="9144000" cy="3997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372124"/>
            <a:ext cx="4805074" cy="566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59643"/>
            <a:ext cx="8278586" cy="3885521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100000"/>
              <a:buFontTx/>
              <a:buBlip>
                <a:blip r:embed="rId2"/>
              </a:buBlip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1" y="372124"/>
            <a:ext cx="4347874" cy="566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 b="1" cap="sm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pic>
        <p:nvPicPr>
          <p:cNvPr id="16" name="Grafik 15" descr="I:\GapCon GmbH\Marketing\Präsentationsvorlagen\Logo\GapCom_Logo_rgb.jpg"/>
          <p:cNvPicPr/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6776536" y="308408"/>
            <a:ext cx="2161036" cy="7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DC13DD9-B19C-411E-82B0-0121082ED329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GapCon 2012</a:t>
            </a:r>
            <a:endParaRPr 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D61FA53-DF6E-8F49-9280-7915071E2B8E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261482"/>
            <a:ext cx="9144000" cy="3997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372124"/>
            <a:ext cx="4805074" cy="566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986F4A7-2E2D-446E-A7D3-DC16D2BDC508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GapCon 2012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D61FA53-DF6E-8F49-9280-7915071E2B8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29480"/>
            <a:ext cx="8260443" cy="413045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buSzPct val="100000"/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SzPct val="100000"/>
              <a:buFontTx/>
              <a:buBlip>
                <a:blip r:embed="rId2"/>
              </a:buBlip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SzPct val="100000"/>
              <a:buFontTx/>
              <a:buBlip>
                <a:blip r:embed="rId2"/>
              </a:buBlip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372125"/>
            <a:ext cx="4241800" cy="569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cap="sm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942656"/>
            <a:ext cx="4804229" cy="401411"/>
          </a:xfrm>
        </p:spPr>
        <p:txBody>
          <a:bodyPr anchor="t">
            <a:normAutofit/>
          </a:bodyPr>
          <a:lstStyle>
            <a:lvl1pPr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err="1" smtClean="0"/>
              <a:t>Subline</a:t>
            </a:r>
            <a:endParaRPr lang="de-DE" dirty="0" smtClean="0"/>
          </a:p>
        </p:txBody>
      </p:sp>
      <p:pic>
        <p:nvPicPr>
          <p:cNvPr id="23" name="Grafik 22" descr="I:\GapCon GmbH\Marketing\Präsentationsvorlagen\Logo\GapCom_Logo_rgb.jpg"/>
          <p:cNvPicPr/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6776536" y="308408"/>
            <a:ext cx="2161036" cy="7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2937933"/>
            <a:ext cx="9144000" cy="79899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4334932" y="3736924"/>
            <a:ext cx="4809068" cy="2737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94733" y="3736924"/>
            <a:ext cx="872066" cy="2737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" y="3736924"/>
            <a:ext cx="194732" cy="273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Fotolia_14717591_L_hell_low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45632" y="3736924"/>
            <a:ext cx="3289300" cy="2737700"/>
          </a:xfrm>
          <a:prstGeom prst="rect">
            <a:avLst/>
          </a:prstGeom>
        </p:spPr>
      </p:pic>
      <p:pic>
        <p:nvPicPr>
          <p:cNvPr id="9" name="Grafik 8" descr="I:\GapCon GmbH\Marketing\Präsentationsvorlagen\Logo\GapCom_Logo_rgb.jpg"/>
          <p:cNvPicPr/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6776536" y="308408"/>
            <a:ext cx="2161036" cy="7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261482"/>
            <a:ext cx="9144000" cy="3997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0" y="372124"/>
            <a:ext cx="4805074" cy="566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2C95251-42B6-4081-A808-CC228F73EB11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GapCon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D61FA53-DF6E-8F49-9280-7915071E2B8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29480"/>
            <a:ext cx="8260443" cy="413045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SzPct val="100000"/>
              <a:buFontTx/>
              <a:buBlip>
                <a:blip r:embed="rId2"/>
              </a:buBlip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buSzPct val="100000"/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SzPct val="100000"/>
              <a:buFontTx/>
              <a:buBlip>
                <a:blip r:embed="rId2"/>
              </a:buBlip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SzPct val="100000"/>
              <a:buFontTx/>
              <a:buBlip>
                <a:blip r:embed="rId2"/>
              </a:buBlip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372125"/>
            <a:ext cx="4241800" cy="569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cap="sm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942656"/>
            <a:ext cx="4804229" cy="401411"/>
          </a:xfrm>
        </p:spPr>
        <p:txBody>
          <a:bodyPr anchor="t">
            <a:normAutofit/>
          </a:bodyPr>
          <a:lstStyle>
            <a:lvl1pPr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err="1" smtClean="0"/>
              <a:t>Subline</a:t>
            </a:r>
            <a:endParaRPr lang="de-DE" dirty="0" smtClean="0"/>
          </a:p>
        </p:txBody>
      </p:sp>
      <p:pic>
        <p:nvPicPr>
          <p:cNvPr id="20" name="Grafik 19" descr="I:\GapCon GmbH\Marketing\Präsentationsvorlagen\Logo\GapCom_Logo_rgb.jpg"/>
          <p:cNvPicPr/>
          <p:nvPr userDrawn="1"/>
        </p:nvPicPr>
        <p:blipFill>
          <a:blip r:embed="rId3" cstate="screen"/>
          <a:stretch>
            <a:fillRect/>
          </a:stretch>
        </p:blipFill>
        <p:spPr bwMode="auto">
          <a:xfrm>
            <a:off x="6776536" y="308408"/>
            <a:ext cx="2161036" cy="7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Tm="0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BA39-DA15-4ECE-A940-8F05492CECBB}" type="datetime1">
              <a:rPr lang="en-GB" smtClean="0"/>
              <a:pPr/>
              <a:t>20.05.15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GapCon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B098-BE2B-234D-9464-E3A4D845E679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</p:sldLayoutIdLst>
  <p:transition xmlns:p14="http://schemas.microsoft.com/office/powerpoint/2010/main" spd="slow" advTm="0"/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1.ftcdn.net/jpg/00/00/16/06/400_F_160603_feWyGD9JFh8IEB7QMo68n5OpdwjXTv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:%5C2-GapCon%5CWiertz%5CIrle%5CFlow%20Concepts%5CTriPass%20fertig%20kurz.avi" TargetMode="External"/><Relationship Id="rId4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DD-D9CE-4949-BFB7-00FE721C689B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28583" y="3953439"/>
            <a:ext cx="4350270" cy="865304"/>
          </a:xfrm>
        </p:spPr>
        <p:txBody>
          <a:bodyPr>
            <a:normAutofit/>
          </a:bodyPr>
          <a:lstStyle/>
          <a:p>
            <a:r>
              <a:rPr lang="en-US" dirty="0" smtClean="0"/>
              <a:t>  GapCon - Intro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545069" y="4796857"/>
            <a:ext cx="2092257" cy="1116263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High tech – </a:t>
            </a:r>
          </a:p>
          <a:p>
            <a:pPr algn="ctr"/>
            <a:r>
              <a:rPr lang="en-US" sz="2000" b="1" dirty="0" smtClean="0"/>
              <a:t>cost efficient –</a:t>
            </a:r>
          </a:p>
          <a:p>
            <a:pPr algn="ctr"/>
            <a:r>
              <a:rPr lang="en-US" sz="2000" b="1" dirty="0" smtClean="0"/>
              <a:t>trouble free</a:t>
            </a: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4360"/>
            <a:ext cx="5012871" cy="653448"/>
          </a:xfrm>
        </p:spPr>
        <p:txBody>
          <a:bodyPr/>
          <a:lstStyle/>
          <a:p>
            <a:pPr eaLnBrk="1" hangingPunct="1"/>
            <a:r>
              <a:rPr lang="en-US" dirty="0" err="1" smtClean="0"/>
              <a:t>GapCon</a:t>
            </a:r>
            <a:r>
              <a:rPr lang="en-US" dirty="0" smtClean="0"/>
              <a:t> Group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1D3CCC2-48C0-4B4E-86DC-3AD80CD415D2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6" name="Picture 2" descr="Bearb_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3687" y="3079983"/>
            <a:ext cx="3325797" cy="3029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" name="Picture 3" descr="warmschleifen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1682" y="2020661"/>
            <a:ext cx="3056777" cy="316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25176" y="1537710"/>
            <a:ext cx="4000528" cy="47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defTabSz="190500">
              <a:lnSpc>
                <a:spcPts val="2000"/>
              </a:lnSpc>
            </a:pP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Production Capacity:</a:t>
            </a:r>
          </a:p>
          <a:p>
            <a:pPr defTabSz="190500">
              <a:lnSpc>
                <a:spcPts val="2000"/>
              </a:lnSpc>
            </a:pP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defTabSz="190500"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normal capacity 1.200 t finished           </a:t>
            </a:r>
          </a:p>
          <a:p>
            <a:pPr marL="179388" indent="-179388" defTabSz="190500"/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	products per month</a:t>
            </a:r>
          </a:p>
          <a:p>
            <a:pPr defTabSz="190500">
              <a:lnSpc>
                <a:spcPct val="150000"/>
              </a:lnSpc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 production data: </a:t>
            </a:r>
          </a:p>
          <a:p>
            <a:pPr defTabSz="190500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	face length:  		   		 up to 13 m, </a:t>
            </a:r>
          </a:p>
          <a:p>
            <a:pPr defTabSz="190500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	finished diameter: up to 1,5 m</a:t>
            </a:r>
          </a:p>
          <a:p>
            <a:pPr defTabSz="190500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  <a:cs typeface="Times New Roman" pitchFamily="18" charset="0"/>
              </a:rPr>
              <a:t>	finished weight: 	    up to 100 t</a:t>
            </a:r>
          </a:p>
          <a:p>
            <a:pPr defTabSz="190500">
              <a:lnSpc>
                <a:spcPct val="150000"/>
              </a:lnSpc>
            </a:pPr>
            <a:endParaRPr lang="en-US" sz="105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defTabSz="190500"/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More than 60 CNC machines:</a:t>
            </a:r>
          </a:p>
          <a:p>
            <a:pPr algn="just" defTabSz="190500"/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turning, milling, drilling, boring, </a:t>
            </a:r>
          </a:p>
          <a:p>
            <a:pPr algn="just" defTabSz="190500"/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honing, grinding and balancing in </a:t>
            </a:r>
          </a:p>
          <a:p>
            <a:pPr algn="just" defTabSz="190500"/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12 machine floors!</a:t>
            </a:r>
          </a:p>
          <a:p>
            <a:pPr defTabSz="190500">
              <a:lnSpc>
                <a:spcPts val="2000"/>
              </a:lnSpc>
            </a:pPr>
            <a:endParaRPr lang="en-US" sz="1600" dirty="0" smtClean="0">
              <a:cs typeface="Times New Roman" pitchFamily="18" charset="0"/>
            </a:endParaRPr>
          </a:p>
          <a:p>
            <a:pPr defTabSz="190500">
              <a:lnSpc>
                <a:spcPts val="2000"/>
              </a:lnSpc>
            </a:pPr>
            <a:endParaRPr lang="en-US" sz="1600" b="1" dirty="0" smtClean="0">
              <a:cs typeface="Times New Roman" pitchFamily="18" charset="0"/>
            </a:endParaRPr>
          </a:p>
          <a:p>
            <a:pPr defTabSz="190500">
              <a:lnSpc>
                <a:spcPts val="2000"/>
              </a:lnSpc>
            </a:pPr>
            <a:endParaRPr lang="en-US" sz="16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pic>
        <p:nvPicPr>
          <p:cNvPr id="14" name="Picture 28" descr="IrleDeuz_S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019" y="1832876"/>
            <a:ext cx="2274465" cy="14549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959"/>
            <a:ext cx="5012871" cy="778488"/>
          </a:xfrm>
        </p:spPr>
        <p:txBody>
          <a:bodyPr/>
          <a:lstStyle/>
          <a:p>
            <a:pPr eaLnBrk="1" hangingPunct="1"/>
            <a:r>
              <a:rPr lang="en-US" dirty="0" err="1" smtClean="0"/>
              <a:t>GapCon</a:t>
            </a:r>
            <a:r>
              <a:rPr lang="en-US" dirty="0" smtClean="0"/>
              <a:t> Today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0034" y="1000108"/>
            <a:ext cx="850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GapCon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Willich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location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6DC8883D-EC39-4733-8711-5AE52171434D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60983" y="1342395"/>
            <a:ext cx="7717998" cy="6704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cap="small" dirty="0" smtClean="0">
                <a:latin typeface="+mj-lt"/>
                <a:ea typeface="+mj-ea"/>
                <a:cs typeface="+mj-cs"/>
              </a:rPr>
              <a:t>GapCon </a:t>
            </a:r>
            <a:r>
              <a:rPr lang="de-DE" sz="2800" b="1" cap="small" dirty="0" err="1" smtClean="0">
                <a:latin typeface="+mj-lt"/>
                <a:ea typeface="+mj-ea"/>
                <a:cs typeface="+mj-cs"/>
              </a:rPr>
              <a:t>completed</a:t>
            </a:r>
            <a:r>
              <a:rPr lang="de-DE" sz="2800" b="1" cap="small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800" b="1" cap="small" dirty="0" err="1" smtClean="0">
                <a:latin typeface="+mj-lt"/>
                <a:ea typeface="+mj-ea"/>
                <a:cs typeface="+mj-cs"/>
              </a:rPr>
              <a:t>another</a:t>
            </a:r>
            <a:r>
              <a:rPr lang="de-DE" sz="2800" b="1" cap="small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800" b="1" cap="small" dirty="0" err="1" smtClean="0">
                <a:latin typeface="+mj-lt"/>
                <a:ea typeface="+mj-ea"/>
                <a:cs typeface="+mj-cs"/>
              </a:rPr>
              <a:t>extension</a:t>
            </a:r>
            <a:r>
              <a:rPr lang="de-DE" sz="2800" b="1" cap="small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800" b="1" cap="small" dirty="0" err="1" smtClean="0">
                <a:latin typeface="+mj-lt"/>
                <a:ea typeface="+mj-ea"/>
                <a:cs typeface="+mj-cs"/>
              </a:rPr>
              <a:t>project</a:t>
            </a:r>
            <a:r>
              <a:rPr lang="de-DE" sz="2800" b="1" cap="small" dirty="0" smtClean="0">
                <a:latin typeface="+mj-lt"/>
                <a:ea typeface="+mj-ea"/>
                <a:cs typeface="+mj-cs"/>
              </a:rPr>
              <a:t> end 2012</a:t>
            </a:r>
            <a:endParaRPr kumimoji="0" lang="de-DE" sz="2800" b="1" i="0" u="none" strike="noStrike" kern="1200" cap="small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Gap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113" y="1929695"/>
            <a:ext cx="8131416" cy="2365195"/>
          </a:xfrm>
          <a:prstGeom prst="rect">
            <a:avLst/>
          </a:prstGeom>
          <a:noFill/>
        </p:spPr>
      </p:pic>
      <p:pic>
        <p:nvPicPr>
          <p:cNvPr id="35844" name="Picture 4" descr="GapCon Tea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539" y="4003959"/>
            <a:ext cx="8131416" cy="192624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402"/>
            <a:ext cx="5012871" cy="778488"/>
          </a:xfrm>
        </p:spPr>
        <p:txBody>
          <a:bodyPr/>
          <a:lstStyle/>
          <a:p>
            <a:pPr eaLnBrk="1" hangingPunct="1"/>
            <a:r>
              <a:rPr lang="en-US" dirty="0" err="1" smtClean="0"/>
              <a:t>GapCon</a:t>
            </a:r>
            <a:r>
              <a:rPr lang="en-US" dirty="0" smtClean="0"/>
              <a:t> Today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0034" y="1000108"/>
            <a:ext cx="850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GapCon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Willich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 - our workshop and roll test bench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Grafik 5" descr="worksho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3049" y="1592017"/>
            <a:ext cx="7143799" cy="454427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8985ABE3-2BAD-48A7-82B1-6062D3259784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411480" y="1722120"/>
            <a:ext cx="8430669" cy="4159444"/>
            <a:chOff x="803463" y="2539160"/>
            <a:chExt cx="7543197" cy="3385981"/>
          </a:xfrm>
        </p:grpSpPr>
        <p:pic>
          <p:nvPicPr>
            <p:cNvPr id="6" name="Picture 34" descr="GapCon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89413" y="2539160"/>
              <a:ext cx="3411346" cy="1046111"/>
            </a:xfrm>
            <a:prstGeom prst="rect">
              <a:avLst/>
            </a:prstGeom>
            <a:noFill/>
          </p:spPr>
        </p:pic>
        <p:pic>
          <p:nvPicPr>
            <p:cNvPr id="20" name="Picture 34" descr="GapCon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03463" y="4522640"/>
              <a:ext cx="1768089" cy="593878"/>
            </a:xfrm>
            <a:prstGeom prst="rect">
              <a:avLst/>
            </a:prstGeom>
            <a:noFill/>
          </p:spPr>
        </p:pic>
        <p:pic>
          <p:nvPicPr>
            <p:cNvPr id="21" name="Picture 34" descr="GapCon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1769" y="4542134"/>
              <a:ext cx="1714479" cy="552011"/>
            </a:xfrm>
            <a:prstGeom prst="rect">
              <a:avLst/>
            </a:prstGeom>
            <a:noFill/>
          </p:spPr>
        </p:pic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1643042" y="3857628"/>
              <a:ext cx="5429288" cy="3172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 type="none"/>
            </a:ln>
            <a:effectLst/>
          </p:spPr>
          <p:txBody>
            <a:bodyPr/>
            <a:lstStyle/>
            <a:p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rot="-60000" flipH="1">
              <a:off x="1645975" y="3857656"/>
              <a:ext cx="6232" cy="357027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rot="-60000" flipH="1">
              <a:off x="3490899" y="3857656"/>
              <a:ext cx="6232" cy="357027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946339" y="5094144"/>
              <a:ext cx="16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Engineering Pvt. Ltd.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Kolkatta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India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04/2009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571736" y="5090755"/>
              <a:ext cx="16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Machinery Ltd.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Shanghai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China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02/2011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670807" y="412135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80%</a:t>
              </a:r>
              <a:endParaRPr lang="de-DE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571685" y="4121355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100%</a:t>
              </a:r>
              <a:endParaRPr lang="de-DE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451088" y="3429000"/>
              <a:ext cx="0" cy="431800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" name="Picture 34" descr="GapCon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86281" y="4520065"/>
              <a:ext cx="1714479" cy="570690"/>
            </a:xfrm>
            <a:prstGeom prst="rect">
              <a:avLst/>
            </a:prstGeom>
            <a:noFill/>
          </p:spPr>
        </p:pic>
        <p:sp>
          <p:nvSpPr>
            <p:cNvPr id="36" name="Textfeld 35"/>
            <p:cNvSpPr txBox="1"/>
            <p:nvPr/>
          </p:nvSpPr>
          <p:spPr>
            <a:xfrm>
              <a:off x="4357686" y="5072074"/>
              <a:ext cx="1643074" cy="676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S.r.l.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Pescantina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Italy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01/2012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 rot="-60000" flipH="1">
              <a:off x="5062718" y="3857656"/>
              <a:ext cx="6232" cy="357027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794" name="Picture 2" descr="C:\1-GapCon\Wiertz\GC-SRM-Automation\Marketing\Logo\GapCon SRM_15x5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72198" y="4357694"/>
              <a:ext cx="2274462" cy="714380"/>
            </a:xfrm>
            <a:prstGeom prst="rect">
              <a:avLst/>
            </a:prstGeom>
            <a:noFill/>
          </p:spPr>
        </p:pic>
        <p:sp>
          <p:nvSpPr>
            <p:cNvPr id="39" name="Line 15"/>
            <p:cNvSpPr>
              <a:spLocks noChangeShapeType="1"/>
            </p:cNvSpPr>
            <p:nvPr/>
          </p:nvSpPr>
          <p:spPr bwMode="auto">
            <a:xfrm rot="-60000" flipH="1">
              <a:off x="7062982" y="3857656"/>
              <a:ext cx="6232" cy="357027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071883" y="4143380"/>
              <a:ext cx="486501" cy="25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95%</a:t>
              </a:r>
              <a:endParaRPr lang="de-DE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072147" y="4143380"/>
              <a:ext cx="575425" cy="25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100%</a:t>
              </a:r>
              <a:endParaRPr lang="de-DE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072198" y="5072074"/>
              <a:ext cx="16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GmbH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Willich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Germany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01/2012</a:t>
              </a:r>
            </a:p>
          </p:txBody>
        </p:sp>
      </p:grpSp>
      <p:sp>
        <p:nvSpPr>
          <p:cNvPr id="3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  <a:endParaRPr lang="de-DE" dirty="0"/>
          </a:p>
        </p:txBody>
      </p:sp>
      <p:sp>
        <p:nvSpPr>
          <p:cNvPr id="35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AD2F1876-12E2-42F6-9BC4-7E8FD179D4CD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49" name="Abgerundetes Rechteck 48"/>
          <p:cNvSpPr/>
          <p:nvPr/>
        </p:nvSpPr>
        <p:spPr>
          <a:xfrm>
            <a:off x="6278765" y="1378773"/>
            <a:ext cx="2521863" cy="1549212"/>
          </a:xfrm>
          <a:prstGeom prst="roundRect">
            <a:avLst/>
          </a:prstGeom>
          <a:solidFill>
            <a:srgbClr val="E881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Paper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Experts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Sales 			  13</a:t>
            </a:r>
          </a:p>
          <a:p>
            <a:pPr>
              <a:buFont typeface="Wingdings" pitchFamily="2" charset="2"/>
              <a:buChar char="§"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Technology &amp; Design   	  56</a:t>
            </a:r>
          </a:p>
          <a:p>
            <a:pPr>
              <a:buFont typeface="Wingdings" pitchFamily="2" charset="2"/>
              <a:buChar char="§"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Automation  		  12</a:t>
            </a:r>
          </a:p>
          <a:p>
            <a:pPr>
              <a:buFont typeface="Wingdings" pitchFamily="2" charset="2"/>
              <a:buChar char="§"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Service		             13</a:t>
            </a:r>
          </a:p>
          <a:p>
            <a:pPr>
              <a:buFont typeface="Wingdings" pitchFamily="2" charset="2"/>
              <a:buChar char="§"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u="sng" dirty="0" smtClean="0">
                <a:latin typeface="Arial" pitchFamily="34" charset="0"/>
                <a:cs typeface="Arial" pitchFamily="34" charset="0"/>
              </a:rPr>
              <a:t>Workshop</a:t>
            </a:r>
            <a:r>
              <a:rPr lang="de-DE" sz="12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           	  21</a:t>
            </a:r>
            <a:r>
              <a:rPr lang="de-DE" sz="1200" b="1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			           115	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   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521051" y="2738884"/>
            <a:ext cx="1239352" cy="2770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800" b="1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GmbH Willich</a:t>
            </a:r>
            <a:endParaRPr kumimoji="0" lang="de-DE" sz="2800" b="1" i="0" u="none" strike="noStrike" kern="1200" cap="sm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GapCon </a:t>
            </a:r>
            <a:r>
              <a:rPr lang="en-US" sz="1600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roup 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tructure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GapCon</a:t>
            </a:r>
            <a:r>
              <a:rPr lang="de-DE" sz="2800" b="1" cap="small" dirty="0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Today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C86-8455-4F65-BE9E-3C9992B8E118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GapCon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429267"/>
            <a:ext cx="4241800" cy="465139"/>
          </a:xfrm>
        </p:spPr>
        <p:txBody>
          <a:bodyPr/>
          <a:lstStyle/>
          <a:p>
            <a:r>
              <a:rPr lang="de-DE" dirty="0" smtClean="0"/>
              <a:t>GapCon Today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57200" y="942656"/>
            <a:ext cx="4241800" cy="401411"/>
          </a:xfrm>
        </p:spPr>
        <p:txBody>
          <a:bodyPr/>
          <a:lstStyle/>
          <a:p>
            <a:r>
              <a:rPr lang="en-US" dirty="0" smtClean="0"/>
              <a:t>GapCon  - Development of Sales &amp; EBT</a:t>
            </a:r>
            <a:endParaRPr lang="en-US" dirty="0"/>
          </a:p>
        </p:txBody>
      </p:sp>
      <p:graphicFrame>
        <p:nvGraphicFramePr>
          <p:cNvPr id="10" name="Diagramm 9"/>
          <p:cNvGraphicFramePr/>
          <p:nvPr/>
        </p:nvGraphicFramePr>
        <p:xfrm>
          <a:off x="661633" y="1774209"/>
          <a:ext cx="8074733" cy="383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F1CE-4A2C-7E49-817C-A87CCE2FEA6D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GapCon 2011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429267"/>
            <a:ext cx="4241800" cy="465139"/>
          </a:xfrm>
        </p:spPr>
        <p:txBody>
          <a:bodyPr/>
          <a:lstStyle/>
          <a:p>
            <a:r>
              <a:rPr lang="de-DE" dirty="0" smtClean="0"/>
              <a:t>GapCon Today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GapCon  - </a:t>
            </a:r>
            <a:r>
              <a:rPr lang="en-US" dirty="0" err="1" smtClean="0"/>
              <a:t>Irle</a:t>
            </a:r>
            <a:r>
              <a:rPr lang="en-US" dirty="0" smtClean="0"/>
              <a:t> </a:t>
            </a:r>
            <a:r>
              <a:rPr lang="en-US" dirty="0" err="1" smtClean="0"/>
              <a:t>Deuz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99" y="1512725"/>
            <a:ext cx="6282104" cy="421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402"/>
            <a:ext cx="5012871" cy="778488"/>
          </a:xfrm>
        </p:spPr>
        <p:txBody>
          <a:bodyPr/>
          <a:lstStyle/>
          <a:p>
            <a:pPr eaLnBrk="1" hangingPunct="1"/>
            <a:r>
              <a:rPr lang="en-US" dirty="0" err="1" smtClean="0"/>
              <a:t>GapCon</a:t>
            </a:r>
            <a:r>
              <a:rPr lang="en-US" dirty="0" smtClean="0"/>
              <a:t> Today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0034" y="1000108"/>
            <a:ext cx="850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GapCon </a:t>
            </a:r>
            <a:r>
              <a:rPr lang="en-US" sz="1600" dirty="0" err="1" smtClean="0">
                <a:solidFill>
                  <a:schemeClr val="tx2"/>
                </a:solidFill>
              </a:rPr>
              <a:t>S.r.l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-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Pescantina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1" descr="C:\1-GapCon\Wiertz\GC-Italy\Bilder\Immagine 017_GapCon-sm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019" y="2373049"/>
            <a:ext cx="4139072" cy="3104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feld 8"/>
          <p:cNvSpPr txBox="1"/>
          <p:nvPr/>
        </p:nvSpPr>
        <p:spPr>
          <a:xfrm>
            <a:off x="500034" y="1472777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GapCon engineers/manuf. key components for paper machines in it’s subsidiary in Italy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56216" y="2346923"/>
            <a:ext cx="31432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Center </a:t>
            </a:r>
            <a:r>
              <a:rPr lang="de-DE" sz="2200" b="1" dirty="0" err="1" smtClean="0">
                <a:solidFill>
                  <a:schemeClr val="accent1"/>
                </a:solidFill>
              </a:rPr>
              <a:t>of</a:t>
            </a:r>
            <a:r>
              <a:rPr lang="de-DE" sz="2200" b="1" dirty="0" smtClean="0">
                <a:solidFill>
                  <a:schemeClr val="accent1"/>
                </a:solidFill>
              </a:rPr>
              <a:t> Excellence </a:t>
            </a:r>
            <a:r>
              <a:rPr lang="de-DE" sz="2200" b="1" dirty="0" err="1" smtClean="0">
                <a:solidFill>
                  <a:schemeClr val="accent1"/>
                </a:solidFill>
              </a:rPr>
              <a:t>for</a:t>
            </a:r>
            <a:r>
              <a:rPr lang="de-DE" sz="2000" dirty="0" smtClean="0">
                <a:solidFill>
                  <a:schemeClr val="accent1"/>
                </a:solidFill>
              </a:rPr>
              <a:t>: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de-DE" sz="2000" b="1" dirty="0" smtClean="0">
                <a:solidFill>
                  <a:schemeClr val="accent6"/>
                </a:solidFill>
              </a:rPr>
              <a:t>Headboxes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de-DE" sz="2000" b="1" dirty="0" smtClean="0">
                <a:solidFill>
                  <a:schemeClr val="accent6"/>
                </a:solidFill>
              </a:rPr>
              <a:t>Top </a:t>
            </a:r>
            <a:r>
              <a:rPr lang="en-US" sz="2000" b="1" dirty="0" smtClean="0">
                <a:solidFill>
                  <a:schemeClr val="accent6"/>
                </a:solidFill>
              </a:rPr>
              <a:t>former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de-DE" sz="2000" b="1" dirty="0" smtClean="0">
                <a:solidFill>
                  <a:schemeClr val="accent6"/>
                </a:solidFill>
              </a:rPr>
              <a:t>Presses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de-DE" sz="2000" b="1" dirty="0" smtClean="0">
                <a:solidFill>
                  <a:schemeClr val="accent6"/>
                </a:solidFill>
              </a:rPr>
              <a:t>Pope </a:t>
            </a:r>
            <a:r>
              <a:rPr lang="de-DE" sz="2000" b="1" dirty="0" err="1" smtClean="0">
                <a:solidFill>
                  <a:schemeClr val="accent6"/>
                </a:solidFill>
              </a:rPr>
              <a:t>Reels</a:t>
            </a:r>
            <a:endParaRPr lang="de-DE" sz="2000" b="1" dirty="0" smtClean="0">
              <a:solidFill>
                <a:schemeClr val="accent6"/>
              </a:solidFill>
            </a:endParaRP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de-DE" sz="2000" b="1" dirty="0" err="1" smtClean="0">
                <a:solidFill>
                  <a:schemeClr val="accent6"/>
                </a:solidFill>
              </a:rPr>
              <a:t>Machine</a:t>
            </a:r>
            <a:r>
              <a:rPr lang="de-DE" sz="2000" b="1" dirty="0" smtClean="0">
                <a:solidFill>
                  <a:schemeClr val="accent6"/>
                </a:solidFill>
              </a:rPr>
              <a:t> Upgrades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de-DE" sz="2000" b="1" dirty="0" err="1" smtClean="0">
                <a:solidFill>
                  <a:schemeClr val="accent6"/>
                </a:solidFill>
              </a:rPr>
              <a:t>Tissue</a:t>
            </a:r>
            <a:r>
              <a:rPr lang="de-DE" sz="2000" b="1" dirty="0" smtClean="0">
                <a:solidFill>
                  <a:schemeClr val="accent6"/>
                </a:solidFill>
              </a:rPr>
              <a:t> Machines</a:t>
            </a:r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397BE6D3-C907-4C8C-AB62-2D2DC313D09B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959"/>
            <a:ext cx="5012871" cy="778488"/>
          </a:xfrm>
        </p:spPr>
        <p:txBody>
          <a:bodyPr/>
          <a:lstStyle/>
          <a:p>
            <a:pPr eaLnBrk="1" hangingPunct="1"/>
            <a:r>
              <a:rPr lang="en-US" dirty="0" err="1" smtClean="0"/>
              <a:t>GapCon</a:t>
            </a:r>
            <a:r>
              <a:rPr lang="en-US" dirty="0" smtClean="0"/>
              <a:t> Today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0034" y="1000108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GapCon Engineering</a:t>
            </a:r>
            <a:r>
              <a:rPr lang="en-US" sz="1600" dirty="0" smtClean="0">
                <a:solidFill>
                  <a:schemeClr val="tx2"/>
                </a:solidFill>
              </a:rPr>
              <a:t>  Pvt. Ltd. – </a:t>
            </a:r>
            <a:r>
              <a:rPr lang="en-US" sz="1600" dirty="0" err="1" smtClean="0">
                <a:solidFill>
                  <a:schemeClr val="tx2"/>
                </a:solidFill>
              </a:rPr>
              <a:t>Kalyani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(NEW Roll Service Center </a:t>
            </a:r>
            <a:r>
              <a:rPr lang="en-US" sz="1100" dirty="0" smtClean="0">
                <a:solidFill>
                  <a:schemeClr val="tx2"/>
                </a:solidFill>
              </a:rPr>
              <a:t>- operational since January 2014)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886176FB-7526-4FFC-99B2-21439506635C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000760" y="1751158"/>
            <a:ext cx="314324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Scope</a:t>
            </a:r>
            <a:r>
              <a:rPr lang="en-US" sz="2000" dirty="0" smtClean="0">
                <a:solidFill>
                  <a:schemeClr val="accent1"/>
                </a:solidFill>
              </a:rPr>
              <a:t>: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6"/>
                </a:solidFill>
              </a:rPr>
              <a:t>Roll grinding of all kind of rolls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6"/>
                </a:solidFill>
              </a:rPr>
              <a:t>Roll repairs and balancing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6"/>
                </a:solidFill>
              </a:rPr>
              <a:t>Assembly of equipment for local market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6"/>
                </a:solidFill>
              </a:rPr>
              <a:t>Engineering services</a:t>
            </a:r>
          </a:p>
          <a:p>
            <a:pPr marL="360363" indent="-360363">
              <a:spcBef>
                <a:spcPts val="18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6"/>
                </a:solidFill>
              </a:rPr>
              <a:t>Base for field service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0397" t="15750" b="13376"/>
          <a:stretch>
            <a:fillRect/>
          </a:stretch>
        </p:blipFill>
        <p:spPr bwMode="auto">
          <a:xfrm>
            <a:off x="590276" y="1840372"/>
            <a:ext cx="5229016" cy="310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00034" y="1000108"/>
            <a:ext cx="850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GapCon </a:t>
            </a:r>
            <a:r>
              <a:rPr lang="en-US" sz="1600" dirty="0" smtClean="0">
                <a:solidFill>
                  <a:schemeClr val="tx2"/>
                </a:solidFill>
              </a:rPr>
              <a:t>Machinery (Shanghai) Co. Ltd, China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1" descr="C:\1-GapCon\Wiertz\GC-China\Office\HongJing Road\Bilder\office entra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7744" y="1981192"/>
            <a:ext cx="2913795" cy="385859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feld 8"/>
          <p:cNvSpPr txBox="1"/>
          <p:nvPr/>
        </p:nvSpPr>
        <p:spPr>
          <a:xfrm>
            <a:off x="3791855" y="1676985"/>
            <a:ext cx="44976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0" dirty="0" smtClean="0">
              <a:solidFill>
                <a:schemeClr val="accent1"/>
              </a:solidFill>
            </a:endParaRPr>
          </a:p>
          <a:p>
            <a:pPr marL="263525" indent="-263525">
              <a:buFont typeface="Wingdings" pitchFamily="2" charset="2"/>
              <a:buChar char="§"/>
            </a:pPr>
            <a:r>
              <a:rPr lang="en-US" sz="2400" i="0" dirty="0" smtClean="0">
                <a:solidFill>
                  <a:schemeClr val="accent1"/>
                </a:solidFill>
              </a:rPr>
              <a:t>Sales &amp; Service Organization</a:t>
            </a:r>
          </a:p>
          <a:p>
            <a:pPr marL="263525" indent="-263525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</a:rPr>
              <a:t>GCS is </a:t>
            </a:r>
            <a:r>
              <a:rPr lang="en-US" sz="2400" i="0" dirty="0" smtClean="0">
                <a:solidFill>
                  <a:schemeClr val="accent1"/>
                </a:solidFill>
              </a:rPr>
              <a:t>capable to manufacture and trade</a:t>
            </a:r>
          </a:p>
          <a:p>
            <a:pPr marL="263525" indent="-263525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</a:rPr>
              <a:t>GCS is ready to take up the challenge any minute</a:t>
            </a:r>
            <a:endParaRPr lang="en-US" sz="2400" i="0" dirty="0" smtClean="0">
              <a:solidFill>
                <a:schemeClr val="accent1"/>
              </a:solidFill>
            </a:endParaRPr>
          </a:p>
          <a:p>
            <a:endParaRPr lang="en-US" i="0" dirty="0" smtClean="0">
              <a:solidFill>
                <a:schemeClr val="accent1"/>
              </a:solidFill>
            </a:endParaRPr>
          </a:p>
          <a:p>
            <a:pPr marL="720725" lvl="1" indent="-263525">
              <a:buFontTx/>
              <a:buChar char="-"/>
            </a:pPr>
            <a:r>
              <a:rPr lang="en-US" sz="2400" i="0" dirty="0" smtClean="0">
                <a:solidFill>
                  <a:schemeClr val="accent1"/>
                </a:solidFill>
              </a:rPr>
              <a:t>Office + rented shop</a:t>
            </a:r>
          </a:p>
          <a:p>
            <a:pPr marL="720725" lvl="1" indent="-263525">
              <a:buFontTx/>
              <a:buChar char="-"/>
            </a:pPr>
            <a:r>
              <a:rPr lang="en-US" sz="2400" dirty="0" smtClean="0">
                <a:solidFill>
                  <a:schemeClr val="accent1"/>
                </a:solidFill>
              </a:rPr>
              <a:t>4 Employees</a:t>
            </a:r>
          </a:p>
          <a:p>
            <a:pPr marL="720725" lvl="1" indent="-263525">
              <a:buFontTx/>
              <a:buChar char="-"/>
            </a:pPr>
            <a:r>
              <a:rPr lang="en-US" sz="2400" dirty="0" smtClean="0">
                <a:solidFill>
                  <a:schemeClr val="accent1"/>
                </a:solidFill>
              </a:rPr>
              <a:t>German Manager</a:t>
            </a:r>
          </a:p>
          <a:p>
            <a:pPr marL="720725" lvl="1" indent="-263525">
              <a:buFontTx/>
              <a:buChar char="-"/>
            </a:pPr>
            <a:endParaRPr lang="en-US" sz="2400" i="0" dirty="0" smtClean="0">
              <a:solidFill>
                <a:schemeClr val="accent1"/>
              </a:solidFill>
            </a:endParaRPr>
          </a:p>
          <a:p>
            <a:pPr marL="263525" indent="-263525"/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1443D46B-560F-4271-8C1B-7E7937D79FE1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384516"/>
            <a:ext cx="5012871" cy="778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GapCon Today</a:t>
            </a: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E8D9500A-8AF4-4308-BB83-A494ED4BA0B9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4294967295"/>
          </p:nvPr>
        </p:nvSpPr>
        <p:spPr>
          <a:xfrm>
            <a:off x="449385" y="1257884"/>
            <a:ext cx="8278586" cy="490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Introduction of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GapCon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Group and Group Structure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Product Portfolio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Nonwoven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5012871" cy="555171"/>
          </a:xfrm>
        </p:spPr>
        <p:txBody>
          <a:bodyPr>
            <a:noAutofit/>
          </a:bodyPr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E8D9500A-8AF4-4308-BB83-A494ED4BA0B9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4294967295"/>
          </p:nvPr>
        </p:nvSpPr>
        <p:spPr>
          <a:xfrm>
            <a:off x="449385" y="1257884"/>
            <a:ext cx="8278586" cy="490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Introduction of 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GapCon</a:t>
            </a:r>
            <a:endParaRPr lang="en-US" sz="36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Group and Group Structure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Product Portfolio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Nonwoven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5012871" cy="555171"/>
          </a:xfrm>
        </p:spPr>
        <p:txBody>
          <a:bodyPr>
            <a:noAutofit/>
          </a:bodyPr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 advClick="0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Products Paper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3DD9-B19C-411E-82B0-0121082ED329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GapCon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20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16112" y="1544526"/>
            <a:ext cx="8886369" cy="2039649"/>
            <a:chOff x="457200" y="1268760"/>
            <a:chExt cx="8429169" cy="203964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624989" y="1277327"/>
              <a:ext cx="1516988" cy="203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Grafik 12" descr="Fotolia_14717591_L_hell_low.jpg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152100" y="1268760"/>
              <a:ext cx="1573054" cy="202181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95563" y="1277327"/>
              <a:ext cx="1554121" cy="203108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Immagine 5" descr="tavola_piana_e_presse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457200" y="1268760"/>
              <a:ext cx="1526259" cy="203964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echteck 15"/>
            <p:cNvSpPr/>
            <p:nvPr/>
          </p:nvSpPr>
          <p:spPr>
            <a:xfrm>
              <a:off x="7612765" y="2317647"/>
              <a:ext cx="1257703" cy="5977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7" name="Grafik 16" descr="GapCon Service Overview"/>
            <p:cNvPicPr/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296202" y="1268760"/>
              <a:ext cx="1590167" cy="20303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Gruppieren 22"/>
          <p:cNvGrpSpPr/>
          <p:nvPr/>
        </p:nvGrpSpPr>
        <p:grpSpPr>
          <a:xfrm>
            <a:off x="283008" y="3795523"/>
            <a:ext cx="8677969" cy="2719963"/>
            <a:chOff x="283008" y="3389131"/>
            <a:chExt cx="8677969" cy="2719963"/>
          </a:xfrm>
        </p:grpSpPr>
        <p:sp>
          <p:nvSpPr>
            <p:cNvPr id="7" name="Rechteck 6"/>
            <p:cNvSpPr/>
            <p:nvPr/>
          </p:nvSpPr>
          <p:spPr>
            <a:xfrm>
              <a:off x="1837678" y="3389131"/>
              <a:ext cx="1819000" cy="2719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Key Components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e-DE" sz="1200" b="1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Head Box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e-DE" sz="1200" b="1" kern="1200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Top </a:t>
              </a:r>
              <a:r>
                <a:rPr lang="de-DE" sz="1200" b="1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de-DE" sz="1200" b="1" kern="1200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ormer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e-DE" sz="1200" b="1" dirty="0" err="1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Shoe</a:t>
              </a:r>
              <a:r>
                <a:rPr lang="de-DE" sz="1200" b="1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 Press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e-DE" sz="1200" b="1" kern="1200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Film Press</a:t>
              </a: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e-DE" sz="1200" b="1" dirty="0" err="1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Calender</a:t>
              </a:r>
              <a:endParaRPr lang="de-DE" sz="1200" b="1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endParaRP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e-DE" sz="1200" b="1" kern="1200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Pope </a:t>
              </a:r>
              <a:r>
                <a:rPr lang="de-DE" sz="1200" b="1" kern="1200" dirty="0" err="1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Reel</a:t>
              </a:r>
              <a:endParaRPr lang="de-DE" sz="1200" b="1" kern="1200" dirty="0" smtClean="0">
                <a:solidFill>
                  <a:srgbClr val="005581"/>
                </a:solidFill>
                <a:latin typeface="Arial" pitchFamily="34" charset="0"/>
                <a:cs typeface="Arial" pitchFamily="34" charset="0"/>
              </a:endParaRPr>
            </a:p>
            <a:p>
              <a:pPr lvl="1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de-DE" sz="1200" b="1" dirty="0" err="1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Winder</a:t>
              </a:r>
              <a:endParaRPr lang="de-DE" sz="1200" b="1" kern="1200" dirty="0">
                <a:solidFill>
                  <a:srgbClr val="00558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283008" y="3592327"/>
              <a:ext cx="1659193" cy="43564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PM Upgrades</a:t>
              </a:r>
              <a:endParaRPr lang="de-DE" sz="1600" b="1" kern="1200" dirty="0">
                <a:solidFill>
                  <a:srgbClr val="00558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863047" y="3601118"/>
              <a:ext cx="1410654" cy="426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Tissue</a:t>
              </a:r>
              <a:endParaRPr lang="de-DE" sz="1600" b="1" kern="1200" dirty="0">
                <a:solidFill>
                  <a:srgbClr val="00558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83008" y="4096247"/>
              <a:ext cx="1531040" cy="3279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hteck 17"/>
            <p:cNvSpPr/>
            <p:nvPr/>
          </p:nvSpPr>
          <p:spPr>
            <a:xfrm>
              <a:off x="5511228" y="3592327"/>
              <a:ext cx="1819000" cy="435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Automation</a:t>
              </a:r>
              <a:endParaRPr lang="de-DE" sz="1600" b="1" kern="1200" dirty="0">
                <a:solidFill>
                  <a:srgbClr val="00558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7141977" y="3592327"/>
              <a:ext cx="1819000" cy="435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>
                  <a:solidFill>
                    <a:srgbClr val="005581"/>
                  </a:solidFill>
                  <a:latin typeface="Arial" pitchFamily="34" charset="0"/>
                  <a:cs typeface="Arial" pitchFamily="34" charset="0"/>
                </a:rPr>
                <a:t>Service</a:t>
              </a:r>
              <a:endParaRPr lang="de-DE" sz="1600" b="1" kern="1200" dirty="0">
                <a:solidFill>
                  <a:srgbClr val="00558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E8D9500A-8AF4-4308-BB83-A494ED4BA0B9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4294967295"/>
          </p:nvPr>
        </p:nvSpPr>
        <p:spPr>
          <a:xfrm>
            <a:off x="449385" y="1257884"/>
            <a:ext cx="8278586" cy="490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Introduction of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GapCon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Group and Group Structure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Product Portfolio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Nonwoven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5012871" cy="555171"/>
          </a:xfrm>
        </p:spPr>
        <p:txBody>
          <a:bodyPr>
            <a:noAutofit/>
          </a:bodyPr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Portfolio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27958" y="1468882"/>
            <a:ext cx="8572500" cy="78581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1. New Calenders</a:t>
            </a: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en-US" sz="48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27988" y="2254705"/>
            <a:ext cx="8286750" cy="78581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2800" b="1" kern="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. Calender </a:t>
            </a:r>
            <a:r>
              <a:rPr lang="de-DE" sz="2800" b="1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Rebuilds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 &amp; Upgrades</a:t>
            </a: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en-US" sz="48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27958" y="2969086"/>
            <a:ext cx="8286750" cy="7858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2800" b="1" kern="0" dirty="0">
                <a:solidFill>
                  <a:schemeClr val="accent2"/>
                </a:solidFill>
                <a:latin typeface="+mn-lt"/>
                <a:cs typeface="+mn-cs"/>
              </a:rPr>
              <a:t>3. 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</a:rPr>
              <a:t>Roll Upgrades &amp; Service</a:t>
            </a: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en-US" sz="48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27958" y="3683465"/>
            <a:ext cx="8286750" cy="78581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2800" b="1" kern="0" dirty="0">
                <a:solidFill>
                  <a:schemeClr val="accent2"/>
                </a:solidFill>
                <a:latin typeface="+mn-lt"/>
                <a:cs typeface="+mn-cs"/>
              </a:rPr>
              <a:t>4. 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Spare Rolls</a:t>
            </a: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en-US" sz="48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599368" y="4397845"/>
            <a:ext cx="8286750" cy="78581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2800" b="1" kern="0" dirty="0" smtClean="0">
                <a:solidFill>
                  <a:schemeClr val="accent2"/>
                </a:solidFill>
                <a:latin typeface="+mn-lt"/>
              </a:rPr>
              <a:t>5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. </a:t>
            </a:r>
            <a:r>
              <a:rPr lang="de-DE" sz="2800" b="1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Supply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de-DE" sz="2800" b="1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of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 spare </a:t>
            </a:r>
            <a:r>
              <a:rPr lang="de-DE" sz="2800" b="1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parts</a:t>
            </a: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en-US" sz="48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27930" y="5183663"/>
            <a:ext cx="8286750" cy="785813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de-DE" sz="2800" b="1" kern="0" dirty="0" smtClean="0">
                <a:solidFill>
                  <a:schemeClr val="accent2"/>
                </a:solidFill>
                <a:latin typeface="+mn-lt"/>
              </a:rPr>
              <a:t>6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.  Consulting </a:t>
            </a:r>
            <a:r>
              <a:rPr lang="de-DE" sz="2800" b="1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and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de-DE" sz="2800" b="1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system</a:t>
            </a:r>
            <a:r>
              <a:rPr lang="de-DE" sz="2800" b="1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de-DE" sz="2800" b="1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audits</a:t>
            </a: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de-DE" sz="2800" b="1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lang="en-US" sz="48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261430" y="1363781"/>
            <a:ext cx="3882570" cy="4958913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solidFill>
                  <a:schemeClr val="accent2"/>
                </a:solidFill>
              </a:rPr>
              <a:t>Modular system  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solidFill>
                  <a:schemeClr val="accent2"/>
                </a:solidFill>
              </a:rPr>
              <a:t>Sandwich concept; separate frame units on TS &amp; DS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solidFill>
                  <a:schemeClr val="accent2"/>
                </a:solidFill>
              </a:rPr>
              <a:t>Ready assembled, piped and wired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solidFill>
                  <a:schemeClr val="accent2"/>
                </a:solidFill>
              </a:rPr>
              <a:t>Centralized connection points; easy to install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solidFill>
                  <a:schemeClr val="accent2"/>
                </a:solidFill>
              </a:rPr>
              <a:t>Beams utilized for piping connections TS/DS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endParaRPr lang="en-US" sz="2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Calender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Concept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S:\GL\Allgemein\Andere Geschäftsfelder\Nonwoven\Präsentationsvorlagen\100-004-800-2.jpg"/>
          <p:cNvPicPr>
            <a:picLocks noChangeAspect="1" noChangeArrowheads="1"/>
          </p:cNvPicPr>
          <p:nvPr/>
        </p:nvPicPr>
        <p:blipFill>
          <a:blip r:embed="rId3" cstate="print"/>
          <a:srcRect l="8741" t="17708" r="6384" b="29167"/>
          <a:stretch>
            <a:fillRect/>
          </a:stretch>
        </p:blipFill>
        <p:spPr bwMode="auto">
          <a:xfrm>
            <a:off x="255557" y="2119086"/>
            <a:ext cx="4838314" cy="2878797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0830" y="1461868"/>
            <a:ext cx="8396318" cy="5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1x2 </a:t>
            </a:r>
            <a:r>
              <a:rPr kumimoji="0" lang="de-DE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</a:t>
            </a:r>
            <a:r>
              <a:rPr lang="de-DE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™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Calender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470071" y="2045939"/>
            <a:ext cx="3673929" cy="1969120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solidFill>
                  <a:schemeClr val="accent2"/>
                </a:solidFill>
              </a:rPr>
              <a:t>Two Engraving Roll to change design on the run!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200" dirty="0" smtClean="0">
                <a:solidFill>
                  <a:schemeClr val="accent2"/>
                </a:solidFill>
              </a:rPr>
              <a:t>Combined moving/loading cylinders</a:t>
            </a:r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Calender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Concept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0830" y="1461868"/>
            <a:ext cx="8396318" cy="5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1x2 </a:t>
            </a:r>
            <a:r>
              <a:rPr kumimoji="0" lang="de-DE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</a:t>
            </a:r>
            <a:r>
              <a:rPr lang="de-DE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™ Tandem Calender</a:t>
            </a:r>
          </a:p>
        </p:txBody>
      </p:sp>
      <p:pic>
        <p:nvPicPr>
          <p:cNvPr id="1026" name="Picture 2" descr="C:\2-GapCon\Wiertz\Marketing\Vorlage Material Präsentationen\VariCal\Nonwoven\Tandem\Twinkalander-1.tiff"/>
          <p:cNvPicPr>
            <a:picLocks noChangeAspect="1" noChangeArrowheads="1"/>
          </p:cNvPicPr>
          <p:nvPr/>
        </p:nvPicPr>
        <p:blipFill>
          <a:blip r:embed="rId3"/>
          <a:srcRect l="15812" t="8188" r="22202" b="5268"/>
          <a:stretch>
            <a:fillRect/>
          </a:stretch>
        </p:blipFill>
        <p:spPr bwMode="auto">
          <a:xfrm>
            <a:off x="562428" y="2026214"/>
            <a:ext cx="4699001" cy="402330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EconPro</a:t>
            </a:r>
            <a:r>
              <a:rPr lang="de-DE" dirty="0" smtClean="0"/>
              <a:t>™ Tandem Calender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55576" y="12687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5581"/>
                </a:solidFill>
              </a:rPr>
              <a:t>existing</a:t>
            </a:r>
            <a:r>
              <a:rPr lang="de-DE" dirty="0" smtClean="0">
                <a:solidFill>
                  <a:srgbClr val="005581"/>
                </a:solidFill>
              </a:rPr>
              <a:t> </a:t>
            </a:r>
            <a:r>
              <a:rPr lang="de-DE" dirty="0" err="1" smtClean="0">
                <a:solidFill>
                  <a:srgbClr val="005581"/>
                </a:solidFill>
              </a:rPr>
              <a:t>concept</a:t>
            </a:r>
            <a:endParaRPr lang="de-DE" dirty="0">
              <a:solidFill>
                <a:srgbClr val="005581"/>
              </a:solidFill>
            </a:endParaRPr>
          </a:p>
        </p:txBody>
      </p:sp>
      <p:grpSp>
        <p:nvGrpSpPr>
          <p:cNvPr id="3" name="Gruppieren 35"/>
          <p:cNvGrpSpPr/>
          <p:nvPr/>
        </p:nvGrpSpPr>
        <p:grpSpPr>
          <a:xfrm>
            <a:off x="539552" y="2492896"/>
            <a:ext cx="3312368" cy="3212976"/>
            <a:chOff x="179512" y="2492896"/>
            <a:chExt cx="4680520" cy="4293096"/>
          </a:xfrm>
        </p:grpSpPr>
        <p:grpSp>
          <p:nvGrpSpPr>
            <p:cNvPr id="6" name="Gruppieren 11"/>
            <p:cNvGrpSpPr/>
            <p:nvPr/>
          </p:nvGrpSpPr>
          <p:grpSpPr>
            <a:xfrm>
              <a:off x="1763688" y="2852936"/>
              <a:ext cx="1584176" cy="2952328"/>
              <a:chOff x="1475656" y="1988840"/>
              <a:chExt cx="1584176" cy="2952328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1475656" y="3284984"/>
                <a:ext cx="1584176" cy="1656184"/>
                <a:chOff x="1475656" y="3284984"/>
                <a:chExt cx="1584176" cy="1656184"/>
              </a:xfrm>
            </p:grpSpPr>
            <p:sp>
              <p:nvSpPr>
                <p:cNvPr id="8" name="Halbbogen 7"/>
                <p:cNvSpPr/>
                <p:nvPr/>
              </p:nvSpPr>
              <p:spPr bwMode="auto">
                <a:xfrm>
                  <a:off x="1547664" y="3356992"/>
                  <a:ext cx="1440160" cy="1584176"/>
                </a:xfrm>
                <a:prstGeom prst="blockArc">
                  <a:avLst>
                    <a:gd name="adj1" fmla="val 10800005"/>
                    <a:gd name="adj2" fmla="val 21482563"/>
                    <a:gd name="adj3" fmla="val 12158"/>
                  </a:avLst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" name="Ellipse 3"/>
                <p:cNvSpPr/>
                <p:nvPr/>
              </p:nvSpPr>
              <p:spPr bwMode="auto">
                <a:xfrm>
                  <a:off x="1691680" y="3501008"/>
                  <a:ext cx="1152128" cy="1080120"/>
                </a:xfrm>
                <a:prstGeom prst="ellips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" name="Rad 4"/>
                <p:cNvSpPr/>
                <p:nvPr/>
              </p:nvSpPr>
              <p:spPr bwMode="auto">
                <a:xfrm>
                  <a:off x="1475656" y="3284984"/>
                  <a:ext cx="1584176" cy="1512168"/>
                </a:xfrm>
                <a:prstGeom prst="donut">
                  <a:avLst>
                    <a:gd name="adj" fmla="val 7516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" name="Ellipse 6"/>
              <p:cNvSpPr/>
              <p:nvPr/>
            </p:nvSpPr>
            <p:spPr bwMode="auto">
              <a:xfrm>
                <a:off x="1547664" y="1988840"/>
                <a:ext cx="1368152" cy="1296144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Gruppieren 29"/>
            <p:cNvGrpSpPr/>
            <p:nvPr/>
          </p:nvGrpSpPr>
          <p:grpSpPr>
            <a:xfrm>
              <a:off x="323528" y="4121997"/>
              <a:ext cx="3600400" cy="1611259"/>
              <a:chOff x="4139952" y="2623370"/>
              <a:chExt cx="3600400" cy="1611259"/>
            </a:xfrm>
          </p:grpSpPr>
          <p:sp>
            <p:nvSpPr>
              <p:cNvPr id="13" name="Ellipse 12"/>
              <p:cNvSpPr/>
              <p:nvPr/>
            </p:nvSpPr>
            <p:spPr bwMode="auto">
              <a:xfrm>
                <a:off x="4499992" y="2636912"/>
                <a:ext cx="792088" cy="72008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Ellipse 13"/>
              <p:cNvSpPr/>
              <p:nvPr/>
            </p:nvSpPr>
            <p:spPr bwMode="auto">
              <a:xfrm>
                <a:off x="4499992" y="3501008"/>
                <a:ext cx="792088" cy="72008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Halbbogen 16"/>
              <p:cNvSpPr/>
              <p:nvPr/>
            </p:nvSpPr>
            <p:spPr bwMode="auto">
              <a:xfrm rot="16200000">
                <a:off x="4592888" y="2530474"/>
                <a:ext cx="733621" cy="919413"/>
              </a:xfrm>
              <a:prstGeom prst="blockArc">
                <a:avLst>
                  <a:gd name="adj1" fmla="val 13177556"/>
                  <a:gd name="adj2" fmla="val 667483"/>
                  <a:gd name="adj3" fmla="val 7999"/>
                </a:avLst>
              </a:prstGeom>
              <a:solidFill>
                <a:srgbClr val="3333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Gerade Verbindung 19"/>
              <p:cNvCxnSpPr/>
              <p:nvPr/>
            </p:nvCxnSpPr>
            <p:spPr bwMode="auto">
              <a:xfrm>
                <a:off x="4932040" y="2636912"/>
                <a:ext cx="2808312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Gerade Verbindung 22"/>
              <p:cNvCxnSpPr/>
              <p:nvPr/>
            </p:nvCxnSpPr>
            <p:spPr bwMode="auto">
              <a:xfrm>
                <a:off x="4644008" y="3212976"/>
                <a:ext cx="432048" cy="36004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Halbbogen 26"/>
              <p:cNvSpPr/>
              <p:nvPr/>
            </p:nvSpPr>
            <p:spPr bwMode="auto">
              <a:xfrm rot="5400000">
                <a:off x="4448872" y="3408112"/>
                <a:ext cx="733621" cy="919413"/>
              </a:xfrm>
              <a:prstGeom prst="blockArc">
                <a:avLst>
                  <a:gd name="adj1" fmla="val 13177556"/>
                  <a:gd name="adj2" fmla="val 667483"/>
                  <a:gd name="adj3" fmla="val 7999"/>
                </a:avLst>
              </a:prstGeom>
              <a:solidFill>
                <a:srgbClr val="3333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8" name="Gerade Verbindung 27"/>
              <p:cNvCxnSpPr/>
              <p:nvPr/>
            </p:nvCxnSpPr>
            <p:spPr bwMode="auto">
              <a:xfrm>
                <a:off x="4139952" y="4221088"/>
                <a:ext cx="72008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1" name="Ellipse 30"/>
            <p:cNvSpPr/>
            <p:nvPr/>
          </p:nvSpPr>
          <p:spPr bwMode="auto">
            <a:xfrm>
              <a:off x="3491880" y="2492896"/>
              <a:ext cx="1368152" cy="129614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179512" y="2492896"/>
              <a:ext cx="1368152" cy="129614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uppieren 34"/>
            <p:cNvGrpSpPr/>
            <p:nvPr/>
          </p:nvGrpSpPr>
          <p:grpSpPr>
            <a:xfrm>
              <a:off x="2267744" y="5733256"/>
              <a:ext cx="648072" cy="1052736"/>
              <a:chOff x="2267744" y="5805264"/>
              <a:chExt cx="648072" cy="1052736"/>
            </a:xfrm>
          </p:grpSpPr>
          <p:sp>
            <p:nvSpPr>
              <p:cNvPr id="34" name="Rechteck 33"/>
              <p:cNvSpPr/>
              <p:nvPr/>
            </p:nvSpPr>
            <p:spPr bwMode="auto">
              <a:xfrm>
                <a:off x="2483768" y="5805264"/>
                <a:ext cx="216024" cy="692696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hteck 32"/>
              <p:cNvSpPr/>
              <p:nvPr/>
            </p:nvSpPr>
            <p:spPr bwMode="auto">
              <a:xfrm>
                <a:off x="2267744" y="6165304"/>
                <a:ext cx="648072" cy="69269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70" name="Textfeld 69"/>
          <p:cNvSpPr txBox="1"/>
          <p:nvPr/>
        </p:nvSpPr>
        <p:spPr>
          <a:xfrm>
            <a:off x="5183560" y="1340768"/>
            <a:ext cx="356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5581"/>
                </a:solidFill>
              </a:rPr>
              <a:t>GapCon</a:t>
            </a:r>
            <a:r>
              <a:rPr lang="de-DE" dirty="0" smtClean="0">
                <a:solidFill>
                  <a:srgbClr val="005581"/>
                </a:solidFill>
              </a:rPr>
              <a:t> </a:t>
            </a:r>
            <a:r>
              <a:rPr lang="de-DE" dirty="0" err="1" smtClean="0">
                <a:solidFill>
                  <a:srgbClr val="005581"/>
                </a:solidFill>
              </a:rPr>
              <a:t>concept</a:t>
            </a:r>
            <a:endParaRPr lang="de-DE" dirty="0">
              <a:solidFill>
                <a:srgbClr val="005581"/>
              </a:solidFill>
            </a:endParaRPr>
          </a:p>
        </p:txBody>
      </p:sp>
      <p:grpSp>
        <p:nvGrpSpPr>
          <p:cNvPr id="15" name="Gruppieren 73"/>
          <p:cNvGrpSpPr/>
          <p:nvPr/>
        </p:nvGrpSpPr>
        <p:grpSpPr>
          <a:xfrm>
            <a:off x="5004048" y="2492896"/>
            <a:ext cx="3707858" cy="2610245"/>
            <a:chOff x="4716016" y="2492896"/>
            <a:chExt cx="3995890" cy="2610245"/>
          </a:xfrm>
        </p:grpSpPr>
        <p:grpSp>
          <p:nvGrpSpPr>
            <p:cNvPr id="16" name="Gruppieren 11"/>
            <p:cNvGrpSpPr/>
            <p:nvPr/>
          </p:nvGrpSpPr>
          <p:grpSpPr>
            <a:xfrm>
              <a:off x="6151745" y="2774430"/>
              <a:ext cx="1372583" cy="2308577"/>
              <a:chOff x="1475656" y="1988840"/>
              <a:chExt cx="1683357" cy="2952328"/>
            </a:xfrm>
          </p:grpSpPr>
          <p:grpSp>
            <p:nvGrpSpPr>
              <p:cNvPr id="18" name="Gruppieren 8"/>
              <p:cNvGrpSpPr/>
              <p:nvPr/>
            </p:nvGrpSpPr>
            <p:grpSpPr>
              <a:xfrm>
                <a:off x="1475656" y="3284984"/>
                <a:ext cx="1584176" cy="1656184"/>
                <a:chOff x="1475656" y="3284984"/>
                <a:chExt cx="1584176" cy="1656184"/>
              </a:xfrm>
            </p:grpSpPr>
            <p:sp>
              <p:nvSpPr>
                <p:cNvPr id="56" name="Halbbogen 55"/>
                <p:cNvSpPr/>
                <p:nvPr/>
              </p:nvSpPr>
              <p:spPr bwMode="auto">
                <a:xfrm>
                  <a:off x="1547664" y="3356992"/>
                  <a:ext cx="1440160" cy="1584176"/>
                </a:xfrm>
                <a:prstGeom prst="blockArc">
                  <a:avLst>
                    <a:gd name="adj1" fmla="val 10800005"/>
                    <a:gd name="adj2" fmla="val 21482563"/>
                    <a:gd name="adj3" fmla="val 12158"/>
                  </a:avLst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Ellipse 3"/>
                <p:cNvSpPr/>
                <p:nvPr/>
              </p:nvSpPr>
              <p:spPr bwMode="auto">
                <a:xfrm>
                  <a:off x="1691680" y="3501008"/>
                  <a:ext cx="1152128" cy="1080120"/>
                </a:xfrm>
                <a:prstGeom prst="ellipse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1" i="0" u="none" strike="noStrike" normalizeH="0" baseline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8" name="Rad 4"/>
                <p:cNvSpPr/>
                <p:nvPr/>
              </p:nvSpPr>
              <p:spPr bwMode="auto">
                <a:xfrm>
                  <a:off x="1475656" y="3284984"/>
                  <a:ext cx="1584176" cy="1512168"/>
                </a:xfrm>
                <a:prstGeom prst="donut">
                  <a:avLst>
                    <a:gd name="adj" fmla="val 7516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lipse 6"/>
              <p:cNvSpPr/>
              <p:nvPr/>
            </p:nvSpPr>
            <p:spPr bwMode="auto">
              <a:xfrm>
                <a:off x="1790861" y="1988840"/>
                <a:ext cx="1368152" cy="1296144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" name="Gruppieren 29"/>
            <p:cNvGrpSpPr/>
            <p:nvPr/>
          </p:nvGrpSpPr>
          <p:grpSpPr>
            <a:xfrm rot="410140">
              <a:off x="4977460" y="3743246"/>
              <a:ext cx="2935711" cy="1259926"/>
              <a:chOff x="4139952" y="2623370"/>
              <a:chExt cx="3600400" cy="1611259"/>
            </a:xfrm>
          </p:grpSpPr>
          <p:sp>
            <p:nvSpPr>
              <p:cNvPr id="47" name="Ellipse 46"/>
              <p:cNvSpPr/>
              <p:nvPr/>
            </p:nvSpPr>
            <p:spPr bwMode="auto">
              <a:xfrm>
                <a:off x="4499992" y="2636912"/>
                <a:ext cx="792088" cy="72008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 bwMode="auto">
              <a:xfrm>
                <a:off x="4499992" y="3501008"/>
                <a:ext cx="792088" cy="72008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Halbbogen 48"/>
              <p:cNvSpPr/>
              <p:nvPr/>
            </p:nvSpPr>
            <p:spPr bwMode="auto">
              <a:xfrm rot="16200000">
                <a:off x="4592888" y="2530474"/>
                <a:ext cx="733621" cy="919413"/>
              </a:xfrm>
              <a:prstGeom prst="blockArc">
                <a:avLst>
                  <a:gd name="adj1" fmla="val 13177556"/>
                  <a:gd name="adj2" fmla="val 667483"/>
                  <a:gd name="adj3" fmla="val 7999"/>
                </a:avLst>
              </a:prstGeom>
              <a:solidFill>
                <a:srgbClr val="3333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0" name="Gerade Verbindung 49"/>
              <p:cNvCxnSpPr/>
              <p:nvPr/>
            </p:nvCxnSpPr>
            <p:spPr bwMode="auto">
              <a:xfrm>
                <a:off x="4932040" y="2636912"/>
                <a:ext cx="2808312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Gerade Verbindung 50"/>
              <p:cNvCxnSpPr/>
              <p:nvPr/>
            </p:nvCxnSpPr>
            <p:spPr bwMode="auto">
              <a:xfrm>
                <a:off x="4644008" y="3212976"/>
                <a:ext cx="432048" cy="36004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Halbbogen 51"/>
              <p:cNvSpPr/>
              <p:nvPr/>
            </p:nvSpPr>
            <p:spPr bwMode="auto">
              <a:xfrm rot="5400000">
                <a:off x="4448872" y="3408112"/>
                <a:ext cx="733621" cy="919413"/>
              </a:xfrm>
              <a:prstGeom prst="blockArc">
                <a:avLst>
                  <a:gd name="adj1" fmla="val 13177556"/>
                  <a:gd name="adj2" fmla="val 667483"/>
                  <a:gd name="adj3" fmla="val 7999"/>
                </a:avLst>
              </a:prstGeom>
              <a:solidFill>
                <a:srgbClr val="3333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3" name="Gerade Verbindung 52"/>
              <p:cNvCxnSpPr/>
              <p:nvPr/>
            </p:nvCxnSpPr>
            <p:spPr bwMode="auto">
              <a:xfrm>
                <a:off x="4139952" y="4221088"/>
                <a:ext cx="72008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2" name="Ellipse 41"/>
            <p:cNvSpPr/>
            <p:nvPr/>
          </p:nvSpPr>
          <p:spPr bwMode="auto">
            <a:xfrm>
              <a:off x="6012160" y="2780928"/>
              <a:ext cx="1115570" cy="1013521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uppieren 67"/>
            <p:cNvGrpSpPr/>
            <p:nvPr/>
          </p:nvGrpSpPr>
          <p:grpSpPr>
            <a:xfrm rot="20837037">
              <a:off x="5149552" y="3818011"/>
              <a:ext cx="1879448" cy="1285130"/>
              <a:chOff x="5135114" y="846961"/>
              <a:chExt cx="1879448" cy="1285130"/>
            </a:xfrm>
          </p:grpSpPr>
          <p:grpSp>
            <p:nvGrpSpPr>
              <p:cNvPr id="22" name="Gruppieren 29"/>
              <p:cNvGrpSpPr/>
              <p:nvPr/>
            </p:nvGrpSpPr>
            <p:grpSpPr>
              <a:xfrm rot="410140">
                <a:off x="5135114" y="846961"/>
                <a:ext cx="1879448" cy="1285130"/>
                <a:chOff x="4139952" y="2591138"/>
                <a:chExt cx="2304983" cy="1643491"/>
              </a:xfrm>
            </p:grpSpPr>
            <p:sp>
              <p:nvSpPr>
                <p:cNvPr id="60" name="Ellipse 59"/>
                <p:cNvSpPr/>
                <p:nvPr/>
              </p:nvSpPr>
              <p:spPr bwMode="auto">
                <a:xfrm>
                  <a:off x="4499992" y="2636912"/>
                  <a:ext cx="792088" cy="72008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Halbbogen 61"/>
                <p:cNvSpPr/>
                <p:nvPr/>
              </p:nvSpPr>
              <p:spPr bwMode="auto">
                <a:xfrm rot="16200000">
                  <a:off x="4592888" y="2530474"/>
                  <a:ext cx="733621" cy="919413"/>
                </a:xfrm>
                <a:prstGeom prst="blockArc">
                  <a:avLst>
                    <a:gd name="adj1" fmla="val 13177556"/>
                    <a:gd name="adj2" fmla="val 667483"/>
                    <a:gd name="adj3" fmla="val 7999"/>
                  </a:avLst>
                </a:prstGeom>
                <a:solidFill>
                  <a:srgbClr val="3333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3" name="Gerade Verbindung 62"/>
                <p:cNvCxnSpPr>
                  <a:endCxn id="55" idx="4"/>
                </p:cNvCxnSpPr>
                <p:nvPr/>
              </p:nvCxnSpPr>
              <p:spPr bwMode="auto">
                <a:xfrm rot="352823" flipV="1">
                  <a:off x="4934295" y="2591138"/>
                  <a:ext cx="1510640" cy="126801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3333FF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Gerade Verbindung 63"/>
                <p:cNvCxnSpPr/>
                <p:nvPr/>
              </p:nvCxnSpPr>
              <p:spPr bwMode="auto">
                <a:xfrm>
                  <a:off x="4644008" y="3212976"/>
                  <a:ext cx="432048" cy="36004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3333FF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5" name="Halbbogen 64"/>
                <p:cNvSpPr/>
                <p:nvPr/>
              </p:nvSpPr>
              <p:spPr bwMode="auto">
                <a:xfrm rot="5400000">
                  <a:off x="4448872" y="3408112"/>
                  <a:ext cx="733621" cy="919413"/>
                </a:xfrm>
                <a:prstGeom prst="blockArc">
                  <a:avLst>
                    <a:gd name="adj1" fmla="val 13177556"/>
                    <a:gd name="adj2" fmla="val 667483"/>
                    <a:gd name="adj3" fmla="val 7999"/>
                  </a:avLst>
                </a:prstGeom>
                <a:solidFill>
                  <a:srgbClr val="3333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8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6" name="Gerade Verbindung 65"/>
                <p:cNvCxnSpPr/>
                <p:nvPr/>
              </p:nvCxnSpPr>
              <p:spPr bwMode="auto">
                <a:xfrm>
                  <a:off x="4139952" y="4221088"/>
                  <a:ext cx="720080" cy="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3333FF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7" name="Ellipse 66"/>
              <p:cNvSpPr/>
              <p:nvPr/>
            </p:nvSpPr>
            <p:spPr bwMode="auto">
              <a:xfrm rot="410140">
                <a:off x="5323293" y="1521218"/>
                <a:ext cx="645856" cy="563067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1" name="Pfeil nach oben und unten 70"/>
            <p:cNvSpPr/>
            <p:nvPr/>
          </p:nvSpPr>
          <p:spPr bwMode="auto">
            <a:xfrm>
              <a:off x="4860032" y="3789040"/>
              <a:ext cx="216024" cy="792088"/>
            </a:xfrm>
            <a:prstGeom prst="upDown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Ellipse 71"/>
            <p:cNvSpPr/>
            <p:nvPr/>
          </p:nvSpPr>
          <p:spPr bwMode="auto">
            <a:xfrm>
              <a:off x="7596336" y="2492896"/>
              <a:ext cx="1115570" cy="1013521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Ellipse 72"/>
            <p:cNvSpPr/>
            <p:nvPr/>
          </p:nvSpPr>
          <p:spPr bwMode="auto">
            <a:xfrm>
              <a:off x="4716016" y="2564904"/>
              <a:ext cx="1115570" cy="1013521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EconPro</a:t>
            </a:r>
            <a:r>
              <a:rPr lang="de-DE" dirty="0" smtClean="0"/>
              <a:t>™ Tandem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3DD9-B19C-411E-82B0-0121082ED329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GapCon 2012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608" t="16071" r="14751"/>
          <a:stretch>
            <a:fillRect/>
          </a:stretch>
        </p:blipFill>
        <p:spPr bwMode="auto">
          <a:xfrm>
            <a:off x="1614714" y="950522"/>
            <a:ext cx="5445843" cy="531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30882" y="1474693"/>
            <a:ext cx="3358055" cy="2478490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Airlaid</a:t>
            </a: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Product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30-300 </a:t>
            </a:r>
            <a:r>
              <a:rPr lang="en-US" sz="2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gsm</a:t>
            </a:r>
            <a:endParaRPr lang="en-US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1700 mm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400 m/min</a:t>
            </a:r>
          </a:p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250°C</a:t>
            </a:r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x 2 </a:t>
            </a:r>
            <a:r>
              <a:rPr lang="en-US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EconCAL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Calender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1-GapCon\Wiertz\Marketing\Bildmaterial\Nonwoven Kalander\Oerlikon Kalander Türkei\IMG_7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52463"/>
            <a:ext cx="5186598" cy="389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23533" y="1596005"/>
            <a:ext cx="3358055" cy="1898844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Electrical Oil heating system for</a:t>
            </a:r>
          </a:p>
          <a:p>
            <a:pPr marL="817200" lvl="2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Engraving Roll &amp;</a:t>
            </a:r>
          </a:p>
          <a:p>
            <a:pPr marL="817200" lvl="2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000" i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Econ</a:t>
            </a:r>
            <a:r>
              <a:rPr lang="en-US" sz="20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ROLL</a:t>
            </a:r>
            <a:r>
              <a:rPr lang="en-US" sz="2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™ HT</a:t>
            </a:r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Oel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Heating System for </a:t>
            </a:r>
            <a:r>
              <a:rPr lang="en-US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Calender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1-GapCon\Wiertz\Marketing\Bildmaterial\Nonwoven Kalander\Oerlikon Kalander Türkei\IMG_8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312" y="1668575"/>
            <a:ext cx="4618037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Roll Family 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596" y="1143015"/>
            <a:ext cx="8501092" cy="4429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sz="28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Econ</a:t>
            </a:r>
            <a:r>
              <a:rPr lang="de-DE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ROLL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™ HT 200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Hot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swimming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roll</a:t>
            </a:r>
          </a:p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sz="28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Econ</a:t>
            </a:r>
            <a:r>
              <a:rPr lang="de-DE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ROLL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™ CS 200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Hot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swimming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roll –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gap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de-DE" sz="28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Econ</a:t>
            </a:r>
            <a:r>
              <a:rPr lang="de-DE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ROLL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™ HT 250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Superior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hot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swimming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roll</a:t>
            </a:r>
          </a:p>
          <a:p>
            <a:pPr marL="0" marR="0" lvl="0" indent="0" algn="just" defTabSz="457200" rtl="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ROLL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™ VT 250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Engraving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roll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 txBox="1">
            <a:spLocks/>
          </p:cNvSpPr>
          <p:nvPr/>
        </p:nvSpPr>
        <p:spPr>
          <a:xfrm>
            <a:off x="457200" y="942656"/>
            <a:ext cx="2772229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two acting Partners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BF441307-0BAD-4CDC-97EA-5101B2FABE6C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8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endParaRPr kumimoji="0" lang="de-DE" sz="2800" b="1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uppieren 14"/>
          <p:cNvGrpSpPr/>
          <p:nvPr/>
        </p:nvGrpSpPr>
        <p:grpSpPr>
          <a:xfrm>
            <a:off x="1448454" y="5601646"/>
            <a:ext cx="6019141" cy="524356"/>
            <a:chOff x="865920" y="5324546"/>
            <a:chExt cx="6767935" cy="798386"/>
          </a:xfrm>
        </p:grpSpPr>
        <p:sp>
          <p:nvSpPr>
            <p:cNvPr id="19" name="Textfeld 18"/>
            <p:cNvSpPr txBox="1"/>
            <p:nvPr/>
          </p:nvSpPr>
          <p:spPr>
            <a:xfrm>
              <a:off x="2404393" y="5324546"/>
              <a:ext cx="5229462" cy="693986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2800" b="1" cap="small" dirty="0" err="1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Founded</a:t>
              </a:r>
              <a:r>
                <a:rPr lang="de-DE" sz="2800" b="1" cap="small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 GapCon GmbH in 2006 </a:t>
              </a:r>
              <a:endPara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0" name="Picture 2" descr="Vollbild anzeige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 t="17261" b="15681"/>
            <a:stretch>
              <a:fillRect/>
            </a:stretch>
          </p:blipFill>
          <p:spPr bwMode="auto">
            <a:xfrm>
              <a:off x="865920" y="5355887"/>
              <a:ext cx="1515607" cy="767045"/>
            </a:xfrm>
            <a:prstGeom prst="rect">
              <a:avLst/>
            </a:prstGeom>
            <a:noFill/>
          </p:spPr>
        </p:pic>
      </p:grpSp>
      <p:grpSp>
        <p:nvGrpSpPr>
          <p:cNvPr id="3" name="Gruppieren 22"/>
          <p:cNvGrpSpPr/>
          <p:nvPr/>
        </p:nvGrpSpPr>
        <p:grpSpPr>
          <a:xfrm>
            <a:off x="331752" y="1344066"/>
            <a:ext cx="4275828" cy="4171932"/>
            <a:chOff x="331752" y="1344066"/>
            <a:chExt cx="4275828" cy="4171932"/>
          </a:xfrm>
        </p:grpSpPr>
        <p:sp>
          <p:nvSpPr>
            <p:cNvPr id="12" name="Textfeld 11"/>
            <p:cNvSpPr txBox="1"/>
            <p:nvPr/>
          </p:nvSpPr>
          <p:spPr>
            <a:xfrm>
              <a:off x="876615" y="2973816"/>
              <a:ext cx="2607173" cy="69524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kern="1200" spc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Wolfgang </a:t>
              </a:r>
              <a:r>
                <a:rPr kumimoji="0" lang="de-DE" sz="2400" b="1" i="0" u="none" strike="noStrike" kern="1200" spc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Wiertz</a:t>
              </a:r>
              <a:endParaRPr kumimoji="0" lang="de-DE" sz="2400" b="1" i="0" u="none" strike="noStrike" kern="1200" spc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pSp>
          <p:nvGrpSpPr>
            <p:cNvPr id="4" name="Gruppieren 21"/>
            <p:cNvGrpSpPr/>
            <p:nvPr/>
          </p:nvGrpSpPr>
          <p:grpSpPr>
            <a:xfrm>
              <a:off x="331752" y="1344066"/>
              <a:ext cx="4275828" cy="4171932"/>
              <a:chOff x="331752" y="1344066"/>
              <a:chExt cx="4275828" cy="4171932"/>
            </a:xfrm>
          </p:grpSpPr>
          <p:sp>
            <p:nvSpPr>
              <p:cNvPr id="14" name="Textfeld 13"/>
              <p:cNvSpPr txBox="1"/>
              <p:nvPr/>
            </p:nvSpPr>
            <p:spPr>
              <a:xfrm>
                <a:off x="331752" y="3713893"/>
                <a:ext cx="4275828" cy="180210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b="1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Master </a:t>
                </a:r>
                <a:r>
                  <a:rPr lang="de-DE" sz="1400" b="1" dirty="0" err="1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Degree</a:t>
                </a:r>
                <a:r>
                  <a:rPr lang="de-DE" sz="1400" b="1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 in </a:t>
                </a:r>
                <a:r>
                  <a:rPr lang="de-DE" sz="1400" b="1" dirty="0" err="1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Mechanical</a:t>
                </a:r>
                <a:r>
                  <a:rPr lang="de-DE" sz="1400" b="1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 Engineering</a:t>
                </a:r>
              </a:p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400" b="1" i="0" u="none" strike="noStrike" kern="1200" spc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1986 – 1999	</a:t>
                </a:r>
                <a:r>
                  <a:rPr kumimoji="0" lang="de-DE" sz="1400" i="0" u="none" strike="noStrike" kern="1200" spc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Eduard Küsters GmbH &amp; Co.KG</a:t>
                </a:r>
              </a:p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noProof="0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			</a:t>
                </a:r>
                <a:r>
                  <a:rPr kumimoji="0" lang="de-DE" sz="1400" i="0" u="none" strike="noStrike" kern="1200" spc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(Head </a:t>
                </a:r>
                <a:r>
                  <a:rPr kumimoji="0" lang="de-DE" sz="1400" i="0" u="none" strike="noStrike" kern="1200" spc="0" noProof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of</a:t>
                </a:r>
                <a:r>
                  <a:rPr kumimoji="0" lang="de-DE" sz="1400" i="0" u="none" strike="noStrike" kern="1200" spc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 Engineering, COO)</a:t>
                </a:r>
              </a:p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b="1" noProof="0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2000 – 2006 	</a:t>
                </a:r>
                <a:r>
                  <a:rPr lang="de-DE" sz="1400" noProof="0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Walzen </a:t>
                </a:r>
                <a:r>
                  <a:rPr lang="de-DE" sz="1400" noProof="0" dirty="0" err="1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Irle</a:t>
                </a:r>
                <a:r>
                  <a:rPr lang="de-DE" sz="1400" noProof="0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 GmbH</a:t>
                </a:r>
              </a:p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400" i="0" u="none" strike="noStrike" kern="1200" spc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		     	(Head </a:t>
                </a:r>
                <a:r>
                  <a:rPr kumimoji="0" lang="de-DE" sz="1400" i="0" u="none" strike="noStrike" kern="1200" spc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of</a:t>
                </a:r>
                <a:r>
                  <a:rPr kumimoji="0" lang="de-DE" sz="1400" i="0" u="none" strike="noStrike" kern="1200" spc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 Sales </a:t>
                </a:r>
                <a:r>
                  <a:rPr kumimoji="0" lang="de-DE" sz="1400" i="0" u="none" strike="noStrike" kern="1200" spc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and</a:t>
                </a:r>
                <a:r>
                  <a:rPr kumimoji="0" lang="de-DE" sz="1400" i="0" u="none" strike="noStrike" kern="1200" spc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 MD SIWACO)</a:t>
                </a:r>
                <a:endParaRPr kumimoji="0" lang="de-DE" sz="1400" i="0" u="none" strike="noStrike" kern="1200" spc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endParaRPr>
              </a:p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i="0" u="none" strike="noStrike" kern="1200" spc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r="47618" b="20390"/>
              <a:stretch>
                <a:fillRect/>
              </a:stretch>
            </p:blipFill>
            <p:spPr bwMode="auto">
              <a:xfrm flipH="1">
                <a:off x="1448453" y="1344066"/>
                <a:ext cx="1662555" cy="162974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grpSp>
        <p:nvGrpSpPr>
          <p:cNvPr id="6" name="Gruppieren 23"/>
          <p:cNvGrpSpPr/>
          <p:nvPr/>
        </p:nvGrpSpPr>
        <p:grpSpPr>
          <a:xfrm>
            <a:off x="4607580" y="1344065"/>
            <a:ext cx="4536420" cy="3805285"/>
            <a:chOff x="4607580" y="1344065"/>
            <a:chExt cx="4536420" cy="3805285"/>
          </a:xfrm>
        </p:grpSpPr>
        <p:sp>
          <p:nvSpPr>
            <p:cNvPr id="13" name="Textfeld 12"/>
            <p:cNvSpPr txBox="1"/>
            <p:nvPr/>
          </p:nvSpPr>
          <p:spPr>
            <a:xfrm>
              <a:off x="5261429" y="3005682"/>
              <a:ext cx="2607173" cy="69524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kern="1200" spc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Wolfgang Mark</a:t>
              </a:r>
            </a:p>
          </p:txBody>
        </p:sp>
        <p:grpSp>
          <p:nvGrpSpPr>
            <p:cNvPr id="7" name="Gruppieren 20"/>
            <p:cNvGrpSpPr/>
            <p:nvPr/>
          </p:nvGrpSpPr>
          <p:grpSpPr>
            <a:xfrm>
              <a:off x="4607580" y="1344065"/>
              <a:ext cx="4536420" cy="3805285"/>
              <a:chOff x="4607580" y="1344065"/>
              <a:chExt cx="4536420" cy="3805285"/>
            </a:xfrm>
          </p:grpSpPr>
          <p:sp>
            <p:nvSpPr>
              <p:cNvPr id="16" name="Textfeld 15"/>
              <p:cNvSpPr txBox="1"/>
              <p:nvPr/>
            </p:nvSpPr>
            <p:spPr>
              <a:xfrm>
                <a:off x="4607580" y="3668173"/>
                <a:ext cx="4536420" cy="14811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b="1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Master </a:t>
                </a:r>
                <a:r>
                  <a:rPr lang="de-DE" sz="1400" b="1" dirty="0" err="1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Degree</a:t>
                </a:r>
                <a:r>
                  <a:rPr lang="de-DE" sz="1400" b="1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 in </a:t>
                </a:r>
                <a:r>
                  <a:rPr lang="de-DE" sz="1400" b="1" dirty="0" err="1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Mechanical</a:t>
                </a:r>
                <a:r>
                  <a:rPr lang="de-DE" sz="1400" b="1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 Engineering</a:t>
                </a:r>
              </a:p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400" b="1" i="0" u="none" strike="noStrike" kern="1200" spc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1987 – 2006	</a:t>
                </a:r>
                <a:r>
                  <a:rPr kumimoji="0" lang="de-DE" sz="1400" i="0" u="none" strike="noStrike" kern="1200" spc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Eduard Küsters GmbH &amp; Co.KG</a:t>
                </a:r>
              </a:p>
              <a:p>
                <a:pPr marL="0" marR="0" indent="0" defTabSz="4572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 smtClean="0">
                    <a:solidFill>
                      <a:schemeClr val="accent1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		   </a:t>
                </a:r>
                <a:r>
                  <a:rPr kumimoji="0" lang="de-DE" sz="1400" i="0" u="none" strike="noStrike" kern="1200" spc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 	(</a:t>
                </a:r>
                <a:r>
                  <a:rPr kumimoji="0" lang="de-DE" sz="1400" i="0" u="none" strike="noStrike" kern="1200" spc="0" noProof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Director</a:t>
                </a:r>
                <a:r>
                  <a:rPr kumimoji="0" lang="de-DE" sz="1400" i="0" u="none" strike="noStrike" kern="1200" spc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 Engineering &amp; 					Development)</a:t>
                </a:r>
              </a:p>
              <a:p>
                <a:pPr marL="0" marR="0" indent="0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48628" b="19353"/>
              <a:stretch>
                <a:fillRect/>
              </a:stretch>
            </p:blipFill>
            <p:spPr bwMode="auto">
              <a:xfrm flipH="1">
                <a:off x="5662701" y="1344065"/>
                <a:ext cx="1609538" cy="162974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Roll Family 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436660"/>
            <a:ext cx="8253442" cy="480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34975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ROLL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™ HT 250 – ready for testing</a:t>
            </a:r>
          </a:p>
          <a:p>
            <a:pPr marL="342900" marR="0" lvl="0" indent="-342900" algn="l" defTabSz="434975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34975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34975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34975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34975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US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34975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34975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Ø 355 x 1500 mm face width</a:t>
            </a:r>
          </a:p>
        </p:txBody>
      </p:sp>
      <p:pic>
        <p:nvPicPr>
          <p:cNvPr id="10" name="Picture 2" descr="C:\1-GapCon\Wiertz\Marketing\Bildmaterial\Versuchs HT Walze\IMG_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26" y="1966884"/>
            <a:ext cx="4969710" cy="35340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EconROLL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HT 250 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S:\GL\Allgemein\Andere Geschäftsfelder\Nonwoven\Präsentationsvorlagen\100-004-610-2.jpg"/>
          <p:cNvPicPr>
            <a:picLocks noChangeAspect="1" noChangeArrowheads="1"/>
          </p:cNvPicPr>
          <p:nvPr/>
        </p:nvPicPr>
        <p:blipFill>
          <a:blip r:embed="rId2" cstate="print"/>
          <a:srcRect t="28453" b="31341"/>
          <a:stretch>
            <a:fillRect/>
          </a:stretch>
        </p:blipFill>
        <p:spPr bwMode="auto">
          <a:xfrm>
            <a:off x="229024" y="1256983"/>
            <a:ext cx="8657345" cy="3571900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4795156" y="3346692"/>
            <a:ext cx="4091213" cy="2604165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pPr marL="360000" lvl="1" indent="-342900">
              <a:spcBef>
                <a:spcPts val="672"/>
              </a:spcBef>
              <a:buSzPct val="100000"/>
              <a:buBlip>
                <a:blip r:embed="rId3"/>
              </a:buBlip>
            </a:pPr>
            <a:r>
              <a:rPr lang="de-DE" sz="2400" dirty="0" err="1" smtClean="0">
                <a:solidFill>
                  <a:schemeClr val="accent2"/>
                </a:solidFill>
              </a:rPr>
              <a:t>swimming</a:t>
            </a:r>
            <a:r>
              <a:rPr lang="de-DE" sz="2400" dirty="0" smtClean="0">
                <a:solidFill>
                  <a:schemeClr val="accent2"/>
                </a:solidFill>
              </a:rPr>
              <a:t> Roll </a:t>
            </a:r>
            <a:r>
              <a:rPr lang="de-DE" sz="2400" dirty="0" err="1" smtClean="0">
                <a:solidFill>
                  <a:schemeClr val="accent2"/>
                </a:solidFill>
              </a:rPr>
              <a:t>designed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for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high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temperature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360000" lvl="1" indent="-342900">
              <a:spcBef>
                <a:spcPts val="672"/>
              </a:spcBef>
              <a:buSzPct val="100000"/>
              <a:buBlip>
                <a:blip r:embed="rId3"/>
              </a:buBlip>
            </a:pPr>
            <a:r>
              <a:rPr lang="de-DE" sz="2400" dirty="0" err="1" smtClean="0">
                <a:solidFill>
                  <a:schemeClr val="accent2"/>
                </a:solidFill>
              </a:rPr>
              <a:t>Oil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temperature</a:t>
            </a:r>
            <a:r>
              <a:rPr lang="de-DE" sz="2400" dirty="0" smtClean="0">
                <a:solidFill>
                  <a:schemeClr val="accent2"/>
                </a:solidFill>
              </a:rPr>
              <a:t> limited </a:t>
            </a:r>
            <a:r>
              <a:rPr lang="de-DE" sz="2400" dirty="0" err="1" smtClean="0">
                <a:solidFill>
                  <a:schemeClr val="accent2"/>
                </a:solidFill>
              </a:rPr>
              <a:t>to</a:t>
            </a:r>
            <a:r>
              <a:rPr lang="de-DE" sz="2400" dirty="0" smtClean="0">
                <a:solidFill>
                  <a:schemeClr val="accent2"/>
                </a:solidFill>
              </a:rPr>
              <a:t> 280°C</a:t>
            </a:r>
          </a:p>
          <a:p>
            <a:pPr marL="360000" lvl="1" indent="-342900">
              <a:spcBef>
                <a:spcPts val="672"/>
              </a:spcBef>
              <a:buSzPct val="100000"/>
              <a:buBlip>
                <a:blip r:embed="rId3"/>
              </a:buBlip>
            </a:pPr>
            <a:r>
              <a:rPr lang="de-DE" sz="2400" dirty="0" err="1" smtClean="0">
                <a:solidFill>
                  <a:schemeClr val="accent2"/>
                </a:solidFill>
              </a:rPr>
              <a:t>Driven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by</a:t>
            </a:r>
            <a:r>
              <a:rPr lang="de-DE" sz="2400" dirty="0" smtClean="0">
                <a:solidFill>
                  <a:schemeClr val="accent2"/>
                </a:solidFill>
              </a:rPr>
              <a:t> a </a:t>
            </a:r>
            <a:r>
              <a:rPr lang="de-DE" sz="2400" dirty="0" err="1" smtClean="0">
                <a:solidFill>
                  <a:schemeClr val="accent2"/>
                </a:solidFill>
              </a:rPr>
              <a:t>chain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wheel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360000" lvl="1" indent="-342900">
              <a:spcBef>
                <a:spcPts val="672"/>
              </a:spcBef>
              <a:buSzPct val="100000"/>
              <a:buBlip>
                <a:blip r:embed="rId3"/>
              </a:buBlip>
            </a:pPr>
            <a:r>
              <a:rPr lang="de-DE" sz="2400" dirty="0" err="1" smtClean="0">
                <a:solidFill>
                  <a:schemeClr val="accent2"/>
                </a:solidFill>
              </a:rPr>
              <a:t>Equipped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with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TwinSeal</a:t>
            </a:r>
            <a:endParaRPr lang="de-DE" sz="2400" dirty="0" smtClean="0">
              <a:solidFill>
                <a:schemeClr val="accent2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5360" y="1476806"/>
            <a:ext cx="5357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261938">
              <a:spcBef>
                <a:spcPct val="20000"/>
              </a:spcBef>
            </a:pPr>
            <a:r>
              <a:rPr lang="en-GB" sz="2400" dirty="0">
                <a:latin typeface="Arial" charset="0"/>
              </a:rPr>
              <a:t>The </a:t>
            </a:r>
            <a:r>
              <a:rPr lang="en-GB" sz="2400" dirty="0" smtClean="0">
                <a:latin typeface="Arial" charset="0"/>
              </a:rPr>
              <a:t>superior swimming roll for high temperature applications! </a:t>
            </a:r>
            <a:endParaRPr lang="en-GB" sz="2400" dirty="0">
              <a:latin typeface="Arial" charset="0"/>
            </a:endParaRPr>
          </a:p>
          <a:p>
            <a:pPr algn="just" defTabSz="261938">
              <a:lnSpc>
                <a:spcPct val="120000"/>
              </a:lnSpc>
              <a:spcBef>
                <a:spcPct val="20000"/>
              </a:spcBef>
            </a:pP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F1CE-4A2C-7E49-817C-A87CCE2FEA6D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GapCon 2011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>
                <a:latin typeface="+mn-lt"/>
              </a:rPr>
              <a:t>Nonwoven</a:t>
            </a:r>
            <a:endParaRPr lang="de-DE" sz="320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57200" y="942656"/>
            <a:ext cx="4241800" cy="401411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+mn-lt"/>
              </a:rPr>
              <a:t>Test </a:t>
            </a:r>
            <a:r>
              <a:rPr lang="de-DE" b="1" dirty="0" err="1" smtClean="0">
                <a:latin typeface="+mn-lt"/>
              </a:rPr>
              <a:t>bench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for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hot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swimming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rolls</a:t>
            </a:r>
            <a:endParaRPr lang="de-DE" b="1" dirty="0" smtClean="0">
              <a:latin typeface="+mn-lt"/>
            </a:endParaRPr>
          </a:p>
          <a:p>
            <a:endParaRPr lang="de-DE" b="1" dirty="0"/>
          </a:p>
        </p:txBody>
      </p:sp>
      <p:pic>
        <p:nvPicPr>
          <p:cNvPr id="9" name="Picture 6" descr="S:\Marketing\Maskottchen\GapCon Maskottchen 29c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86688" y="4500563"/>
            <a:ext cx="9017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F:\DCIM\102_PANA\P102043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929066"/>
            <a:ext cx="2643206" cy="18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chrabt\Desktop\IMG_7516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28662" y="1428736"/>
            <a:ext cx="1499736" cy="200026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2" name="Grafik 11" descr="F:\DCIM\102_PANA\P102043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3571876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feld 18"/>
          <p:cNvSpPr txBox="1"/>
          <p:nvPr/>
        </p:nvSpPr>
        <p:spPr>
          <a:xfrm>
            <a:off x="4328873" y="1304147"/>
            <a:ext cx="4800617" cy="2308700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pPr marL="360000" lvl="1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6"/>
              </a:buBlip>
            </a:pPr>
            <a:r>
              <a:rPr lang="en-US" sz="2400" b="1" dirty="0" smtClean="0">
                <a:solidFill>
                  <a:schemeClr val="accent2"/>
                </a:solidFill>
              </a:rPr>
              <a:t>Rolls will be tested for</a:t>
            </a:r>
          </a:p>
          <a:p>
            <a:pPr marL="817200" lvl="2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6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pressure build up</a:t>
            </a:r>
          </a:p>
          <a:p>
            <a:pPr marL="817200" lvl="2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6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internal and external leakage</a:t>
            </a:r>
          </a:p>
          <a:p>
            <a:pPr marL="817200" lvl="2" indent="-342900">
              <a:lnSpc>
                <a:spcPct val="130000"/>
              </a:lnSpc>
              <a:spcBef>
                <a:spcPts val="672"/>
              </a:spcBef>
              <a:buSzPct val="100000"/>
              <a:buBlip>
                <a:blip r:embed="rId6"/>
              </a:buBlip>
            </a:pPr>
            <a:r>
              <a:rPr lang="en-US" sz="2400" dirty="0" smtClean="0">
                <a:solidFill>
                  <a:schemeClr val="accent2"/>
                </a:solidFill>
              </a:rPr>
              <a:t>dynamic balancing</a:t>
            </a: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53546D73-1428-440F-A301-1CAE62E1419A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7200" y="382137"/>
            <a:ext cx="5012871" cy="532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800" b="1" cap="small" dirty="0" err="1" smtClean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Nonwoven</a:t>
            </a:r>
            <a:endParaRPr kumimoji="0" lang="en-GB" sz="2800" b="1" u="none" strike="noStrike" kern="1200" cap="sm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Inhaltsplatzhalter 6"/>
          <p:cNvSpPr txBox="1">
            <a:spLocks/>
          </p:cNvSpPr>
          <p:nvPr/>
        </p:nvSpPr>
        <p:spPr>
          <a:xfrm>
            <a:off x="457200" y="942656"/>
            <a:ext cx="6175612" cy="4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Engraving Roll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72949" y="2023608"/>
            <a:ext cx="4113420" cy="4171261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pPr marL="360000" lvl="1" indent="-342900"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Made from various materials, depending of the operational load; </a:t>
            </a:r>
          </a:p>
          <a:p>
            <a:pPr marL="817200" lvl="2" indent="-342900"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special steel</a:t>
            </a:r>
          </a:p>
          <a:p>
            <a:pPr marL="817200" lvl="2" indent="-342900"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forged steel</a:t>
            </a:r>
          </a:p>
          <a:p>
            <a:pPr marL="360000" lvl="1" indent="-342900">
              <a:spcBef>
                <a:spcPts val="672"/>
              </a:spcBef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Executed with the most modern flow concept for best temperature and shape performance</a:t>
            </a:r>
          </a:p>
          <a:p>
            <a:pPr marL="360000" lvl="1" indent="-342900">
              <a:spcBef>
                <a:spcPts val="672"/>
              </a:spcBef>
              <a:buSzPct val="100000"/>
              <a:buBlip>
                <a:blip r:embed="rId2"/>
              </a:buBlip>
            </a:pPr>
            <a:endParaRPr lang="de-DE" sz="2400" dirty="0" smtClean="0">
              <a:solidFill>
                <a:schemeClr val="accent2"/>
              </a:solidFill>
            </a:endParaRPr>
          </a:p>
        </p:txBody>
      </p:sp>
      <p:sp>
        <p:nvSpPr>
          <p:cNvPr id="17" name="Interaktive Schaltfläche: Film 16">
            <a:hlinkClick r:id="rId3" action="ppaction://hlinkfile" highlightClick="1"/>
          </p:cNvPr>
          <p:cNvSpPr/>
          <p:nvPr/>
        </p:nvSpPr>
        <p:spPr>
          <a:xfrm>
            <a:off x="1669806" y="5187054"/>
            <a:ext cx="857250" cy="357187"/>
          </a:xfrm>
          <a:prstGeom prst="actionButtonMovie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1142994" y="5716148"/>
            <a:ext cx="257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 err="1" smtClean="0"/>
              <a:t>Tripass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flow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concept</a:t>
            </a:r>
            <a:endParaRPr lang="de-DE" sz="1600" dirty="0">
              <a:latin typeface="Arial" charset="0"/>
            </a:endParaRPr>
          </a:p>
        </p:txBody>
      </p:sp>
      <p:pic>
        <p:nvPicPr>
          <p:cNvPr id="20" name="Picture 1" descr="C:\1-GapCon\Wiertz\Marketing\Vorlage Material Präsentationen\VT\KK-Roll-4.tiff"/>
          <p:cNvPicPr>
            <a:picLocks noChangeAspect="1" noChangeArrowheads="1"/>
          </p:cNvPicPr>
          <p:nvPr/>
        </p:nvPicPr>
        <p:blipFill>
          <a:blip r:embed="rId4" cstate="print"/>
          <a:srcRect l="9900" t="37801" r="40300" b="27699"/>
          <a:stretch>
            <a:fillRect/>
          </a:stretch>
        </p:blipFill>
        <p:spPr bwMode="auto">
          <a:xfrm>
            <a:off x="214282" y="2110693"/>
            <a:ext cx="4503514" cy="3119904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411848" y="1421014"/>
            <a:ext cx="8286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>
                <a:latin typeface="+mn-lt"/>
                <a:cs typeface="+mn-cs"/>
              </a:rPr>
              <a:t>A </a:t>
            </a:r>
            <a:r>
              <a:rPr lang="de-DE" sz="2400" dirty="0" err="1">
                <a:latin typeface="+mn-lt"/>
                <a:cs typeface="+mn-cs"/>
              </a:rPr>
              <a:t>good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temperature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and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shape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uniformity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is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very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important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for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the</a:t>
            </a:r>
            <a:r>
              <a:rPr lang="de-DE" sz="2400" dirty="0">
                <a:latin typeface="+mn-lt"/>
                <a:cs typeface="+mn-cs"/>
              </a:rPr>
              <a:t> </a:t>
            </a:r>
            <a:r>
              <a:rPr lang="de-DE" sz="2400" dirty="0" err="1">
                <a:latin typeface="+mn-lt"/>
                <a:cs typeface="+mn-cs"/>
              </a:rPr>
              <a:t>Product</a:t>
            </a:r>
            <a:r>
              <a:rPr lang="de-DE" sz="2400" dirty="0"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52795" y="2947009"/>
            <a:ext cx="5409973" cy="569912"/>
          </a:xfrm>
        </p:spPr>
        <p:txBody>
          <a:bodyPr>
            <a:normAutofit fontScale="90000"/>
          </a:bodyPr>
          <a:lstStyle/>
          <a:p>
            <a:r>
              <a:rPr lang="en-US" smtClean="0"/>
              <a:t>Thanks for your interest!</a:t>
            </a:r>
            <a:endParaRPr lang="en-US"/>
          </a:p>
        </p:txBody>
      </p:sp>
      <p:pic>
        <p:nvPicPr>
          <p:cNvPr id="6" name="Picture 3" descr="C:\1-GapCon\GL-Wiertz\Marketing\Vorlage Material Präsentationen\Maskottchen\Stand 201012\GapCon Maskottchen_3c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29376" y="4378590"/>
            <a:ext cx="1218433" cy="2025758"/>
          </a:xfrm>
          <a:prstGeom prst="rect">
            <a:avLst/>
          </a:prstGeom>
          <a:noFill/>
        </p:spPr>
      </p:pic>
      <p:pic>
        <p:nvPicPr>
          <p:cNvPr id="9" name="Picture 3" descr="C:\1-GapCon\GL-Wiertz\Marketing\Vorlage Material Präsentationen\Maskottchen\Stand 201012\GapCon Maskottchen_3c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0235" y="3969233"/>
            <a:ext cx="1414977" cy="2435116"/>
          </a:xfrm>
          <a:prstGeom prst="rect">
            <a:avLst/>
          </a:prstGeom>
          <a:noFill/>
        </p:spPr>
      </p:pic>
      <p:pic>
        <p:nvPicPr>
          <p:cNvPr id="12" name="Picture 3" descr="C:\1-GapCon\GL-Wiertz\Marketing\Vorlage Material Präsentationen\Maskottchen\Stand 201012\GapCon Maskottchen_3c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2198" y="3481290"/>
            <a:ext cx="1546381" cy="294122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7ABD-600C-448C-B90B-562164176F1F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GapCon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344067"/>
            <a:ext cx="8260443" cy="49174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/>
              <a:t>Head Office:	</a:t>
            </a:r>
            <a:r>
              <a:rPr lang="en-US" sz="1800" dirty="0" smtClean="0"/>
              <a:t>			</a:t>
            </a:r>
            <a:r>
              <a:rPr lang="en-US" sz="1800" dirty="0" err="1" smtClean="0">
                <a:solidFill>
                  <a:schemeClr val="tx2"/>
                </a:solidFill>
              </a:rPr>
              <a:t>Willich</a:t>
            </a:r>
            <a:r>
              <a:rPr lang="en-US" sz="1800" dirty="0" smtClean="0">
                <a:solidFill>
                  <a:schemeClr val="tx2"/>
                </a:solidFill>
              </a:rPr>
              <a:t> (GER, near Düsseldorf)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Year of Establishment:	</a:t>
            </a:r>
            <a:r>
              <a:rPr lang="en-US" sz="1800" dirty="0" smtClean="0">
                <a:solidFill>
                  <a:schemeClr val="tx2"/>
                </a:solidFill>
              </a:rPr>
              <a:t>January 2006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b="1" dirty="0" smtClean="0"/>
              <a:t>Shareholder:</a:t>
            </a:r>
            <a:r>
              <a:rPr lang="en-US" sz="1800" dirty="0" smtClean="0"/>
              <a:t>				</a:t>
            </a:r>
            <a:r>
              <a:rPr lang="en-US" sz="1800" dirty="0" smtClean="0">
                <a:solidFill>
                  <a:schemeClr val="tx2"/>
                </a:solidFill>
              </a:rPr>
              <a:t>Wolfgang Wiertz,	10%												Wolfgang Mark,	10%												</a:t>
            </a:r>
            <a:r>
              <a:rPr lang="en-US" sz="1800" dirty="0" err="1" smtClean="0">
                <a:solidFill>
                  <a:schemeClr val="tx2"/>
                </a:solidFill>
              </a:rPr>
              <a:t>Irle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Deuz</a:t>
            </a:r>
            <a:r>
              <a:rPr lang="en-US" sz="1800" dirty="0" smtClean="0">
                <a:solidFill>
                  <a:schemeClr val="tx2"/>
                </a:solidFill>
              </a:rPr>
              <a:t> GmbH,	80%	</a:t>
            </a:r>
            <a:r>
              <a:rPr lang="en-US" sz="1800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Sales:	</a:t>
            </a:r>
            <a:r>
              <a:rPr lang="en-US" sz="1800" dirty="0" smtClean="0"/>
              <a:t>				</a:t>
            </a:r>
            <a:r>
              <a:rPr lang="en-US" sz="1800" dirty="0" smtClean="0">
                <a:solidFill>
                  <a:schemeClr val="tx2"/>
                </a:solidFill>
              </a:rPr>
              <a:t>15 Mio EUR (2010)													28 Mio EUR (2011)													32 Mio EUR (2012-Group)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							41 Mio EUR (2103-Group)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Type of Company: </a:t>
            </a:r>
            <a:r>
              <a:rPr lang="en-US" sz="1800" dirty="0" smtClean="0"/>
              <a:t>		</a:t>
            </a:r>
            <a:r>
              <a:rPr lang="en-US" sz="1800" dirty="0" smtClean="0">
                <a:solidFill>
                  <a:schemeClr val="tx2"/>
                </a:solidFill>
              </a:rPr>
              <a:t>GmbH, private limited company 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Managing Directors:</a:t>
            </a:r>
            <a:r>
              <a:rPr lang="en-US" sz="1800" dirty="0" smtClean="0"/>
              <a:t>		</a:t>
            </a:r>
            <a:r>
              <a:rPr lang="en-US" sz="1800" dirty="0" smtClean="0">
                <a:solidFill>
                  <a:schemeClr val="tx2"/>
                </a:solidFill>
              </a:rPr>
              <a:t>Wolfgang Wiertz &amp; Wolfgang Mark</a:t>
            </a:r>
            <a:endParaRPr lang="en-US" sz="1800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386873"/>
            <a:ext cx="4241800" cy="569172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Commercial Data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E8D9500A-8AF4-4308-BB83-A494ED4BA0B9}" type="datetime1">
              <a:rPr lang="en-GB" smtClean="0"/>
              <a:pPr/>
              <a:t>20.05.15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4294967295"/>
          </p:nvPr>
        </p:nvSpPr>
        <p:spPr>
          <a:xfrm>
            <a:off x="449385" y="1257884"/>
            <a:ext cx="8278586" cy="490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Introduction of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GapCon</a:t>
            </a:r>
            <a:endParaRPr lang="en-U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and Group Structure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Product Portfolio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Nonwoven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5012871" cy="555171"/>
          </a:xfrm>
        </p:spPr>
        <p:txBody>
          <a:bodyPr>
            <a:noAutofit/>
          </a:bodyPr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666" y="382411"/>
            <a:ext cx="5725886" cy="778488"/>
          </a:xfrm>
        </p:spPr>
        <p:txBody>
          <a:bodyPr/>
          <a:lstStyle/>
          <a:p>
            <a:r>
              <a:rPr lang="en-US" smtClean="0"/>
              <a:t>Group Structure</a:t>
            </a:r>
            <a:endParaRPr lang="en-US"/>
          </a:p>
        </p:txBody>
      </p:sp>
      <p:pic>
        <p:nvPicPr>
          <p:cNvPr id="5" name="Picture 35" descr="IJK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5143245"/>
            <a:ext cx="2484437" cy="984017"/>
          </a:xfrm>
          <a:prstGeom prst="rect">
            <a:avLst/>
          </a:prstGeom>
          <a:noFill/>
        </p:spPr>
      </p:pic>
      <p:pic>
        <p:nvPicPr>
          <p:cNvPr id="6" name="Picture 34" descr="GapC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9046" y="3242445"/>
            <a:ext cx="3250672" cy="1046111"/>
          </a:xfrm>
          <a:prstGeom prst="rect">
            <a:avLst/>
          </a:prstGeom>
          <a:noFill/>
        </p:spPr>
      </p:pic>
      <p:pic>
        <p:nvPicPr>
          <p:cNvPr id="7" name="Picture 33" descr="W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50022" y="3475984"/>
            <a:ext cx="2736850" cy="1312732"/>
          </a:xfrm>
          <a:prstGeom prst="rect">
            <a:avLst/>
          </a:prstGeom>
          <a:noFill/>
        </p:spPr>
      </p:pic>
      <p:pic>
        <p:nvPicPr>
          <p:cNvPr id="8" name="Picture 32" descr="Siwac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666" y="3603230"/>
            <a:ext cx="1571604" cy="1285884"/>
          </a:xfrm>
          <a:prstGeom prst="rect">
            <a:avLst/>
          </a:prstGeom>
          <a:noFill/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107014" y="2960288"/>
            <a:ext cx="614366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393162" y="253166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rot="-60000">
            <a:off x="1118236" y="2960267"/>
            <a:ext cx="0" cy="72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3607344" y="2960288"/>
            <a:ext cx="0" cy="72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pic>
        <p:nvPicPr>
          <p:cNvPr id="14" name="Picture 31" descr="IrleDeuz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64468" y="1395364"/>
            <a:ext cx="2000264" cy="1214446"/>
          </a:xfrm>
          <a:prstGeom prst="rect">
            <a:avLst/>
          </a:prstGeom>
          <a:noFill/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617460" y="4531924"/>
            <a:ext cx="0" cy="54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178452" y="317460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100%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50037" y="315257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100%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349885" y="315257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80%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678782" y="474623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70C0"/>
                </a:solidFill>
              </a:rPr>
              <a:t>55%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7250682" y="2960288"/>
            <a:ext cx="0" cy="54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sp>
        <p:nvSpPr>
          <p:cNvPr id="2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  <a:endParaRPr lang="de-DE" dirty="0"/>
          </a:p>
        </p:txBody>
      </p:sp>
      <p:sp>
        <p:nvSpPr>
          <p:cNvPr id="23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0995968E-7836-4004-875B-C087BA69C1C0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24" name="Inhaltsplatzhalter 6"/>
          <p:cNvSpPr>
            <a:spLocks noGrp="1"/>
          </p:cNvSpPr>
          <p:nvPr>
            <p:ph sz="half" idx="4294967295"/>
          </p:nvPr>
        </p:nvSpPr>
        <p:spPr>
          <a:xfrm>
            <a:off x="457200" y="997361"/>
            <a:ext cx="3221582" cy="63040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GapCon , in a strong environment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610"/>
            <a:ext cx="5012871" cy="778488"/>
          </a:xfrm>
        </p:spPr>
        <p:txBody>
          <a:bodyPr/>
          <a:lstStyle/>
          <a:p>
            <a:pPr eaLnBrk="1" hangingPunct="1"/>
            <a:r>
              <a:rPr lang="en-US" dirty="0" err="1" smtClean="0"/>
              <a:t>GapCon</a:t>
            </a:r>
            <a:r>
              <a:rPr lang="en-US" dirty="0" smtClean="0"/>
              <a:t> Group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3791856" y="6261482"/>
            <a:ext cx="1469573" cy="457200"/>
          </a:xfrm>
        </p:spPr>
        <p:txBody>
          <a:bodyPr/>
          <a:lstStyle/>
          <a:p>
            <a:fld id="{6C87ED8D-3B3D-4D84-A309-A6C66DC68B15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261482"/>
            <a:ext cx="1157514" cy="457200"/>
          </a:xfrm>
        </p:spPr>
        <p:txBody>
          <a:bodyPr/>
          <a:lstStyle/>
          <a:p>
            <a:r>
              <a:rPr lang="de-DE" dirty="0" smtClean="0"/>
              <a:t>GapCon 2012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89469" y="6261482"/>
            <a:ext cx="596900" cy="457200"/>
          </a:xfrm>
        </p:spPr>
        <p:txBody>
          <a:bodyPr/>
          <a:lstStyle/>
          <a:p>
            <a:fld id="{AD61FA53-DF6E-8F49-9280-7915071E2B8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596" y="1503140"/>
            <a:ext cx="67056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de-DE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History</a:t>
            </a:r>
            <a:r>
              <a:rPr lang="de-DE" sz="3200" dirty="0">
                <a:solidFill>
                  <a:schemeClr val="accent1"/>
                </a:solidFill>
                <a:cs typeface="Times New Roman" pitchFamily="18" charset="0"/>
              </a:rPr>
              <a:t>		</a:t>
            </a:r>
          </a:p>
          <a:p>
            <a:pPr>
              <a:lnSpc>
                <a:spcPts val="1600"/>
              </a:lnSpc>
              <a:spcBef>
                <a:spcPct val="50000"/>
              </a:spcBef>
            </a:pPr>
            <a:endParaRPr lang="de-DE" sz="3200" b="1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endParaRPr lang="de-DE" sz="3200" b="1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endParaRPr lang="de-DE" sz="3200" b="1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endParaRPr lang="de-DE" sz="3200" b="1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ct val="50000"/>
              </a:spcBef>
            </a:pPr>
            <a:r>
              <a:rPr lang="de-DE" sz="3200" dirty="0">
                <a:solidFill>
                  <a:schemeClr val="bg2"/>
                </a:solidFill>
                <a:cs typeface="Times New Roman" pitchFamily="18" charset="0"/>
              </a:rPr>
              <a:t>	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de-DE" sz="3200" dirty="0">
                <a:cs typeface="Times New Roman" pitchFamily="18" charset="0"/>
              </a:rPr>
              <a:t>		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5652" y="1902629"/>
            <a:ext cx="5943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Since </a:t>
            </a:r>
            <a:r>
              <a:rPr lang="en-US" sz="2400" dirty="0">
                <a:solidFill>
                  <a:schemeClr val="accent1"/>
                </a:solidFill>
              </a:rPr>
              <a:t>1693 </a:t>
            </a:r>
            <a:r>
              <a:rPr lang="en-US" sz="2400" dirty="0" smtClean="0">
                <a:solidFill>
                  <a:schemeClr val="accent1"/>
                </a:solidFill>
              </a:rPr>
              <a:t>specialized </a:t>
            </a:r>
            <a:r>
              <a:rPr lang="en-US" sz="2400" dirty="0">
                <a:solidFill>
                  <a:schemeClr val="accent1"/>
                </a:solidFill>
              </a:rPr>
              <a:t>in casting technology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 Since 1820</a:t>
            </a: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 casting of rolls (steel rolls)</a:t>
            </a:r>
            <a:r>
              <a:rPr lang="en-US" sz="2400" b="1" dirty="0" smtClean="0">
                <a:cs typeface="Times New Roman" pitchFamily="18" charset="0"/>
              </a:rPr>
              <a:t>		</a:t>
            </a:r>
            <a:endParaRPr lang="en-US" sz="2400" b="1" dirty="0">
              <a:cs typeface="Times New Roman" pitchFamily="18" charset="0"/>
            </a:endParaRPr>
          </a:p>
        </p:txBody>
      </p:sp>
      <p:pic>
        <p:nvPicPr>
          <p:cNvPr id="13" name="Picture 5" descr="19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85263"/>
            <a:ext cx="3914775" cy="2519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6" descr="Werk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67800"/>
            <a:ext cx="4195763" cy="2517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28" descr="IrleDeuz_S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46756" y="1796805"/>
            <a:ext cx="2274465" cy="14549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F1CE-4A2C-7E49-817C-A87CCE2FEA6D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GapCon 2011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429267"/>
            <a:ext cx="4241800" cy="465139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GapCon  - </a:t>
            </a:r>
            <a:r>
              <a:rPr lang="en-US" dirty="0" err="1" smtClean="0"/>
              <a:t>Irle</a:t>
            </a:r>
            <a:r>
              <a:rPr lang="en-US" dirty="0" smtClean="0"/>
              <a:t> </a:t>
            </a:r>
            <a:r>
              <a:rPr lang="en-US" dirty="0" err="1" smtClean="0"/>
              <a:t>Deuz</a:t>
            </a:r>
            <a:endParaRPr lang="en-US" dirty="0"/>
          </a:p>
        </p:txBody>
      </p:sp>
      <p:pic>
        <p:nvPicPr>
          <p:cNvPr id="50" name="Grafik 49" descr="W II Deuz 2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9567" y="2372432"/>
            <a:ext cx="8043981" cy="362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Inhaltsplatzhalter 9"/>
          <p:cNvSpPr>
            <a:spLocks noGrp="1"/>
          </p:cNvSpPr>
          <p:nvPr>
            <p:ph sz="half" idx="1"/>
          </p:nvPr>
        </p:nvSpPr>
        <p:spPr>
          <a:xfrm>
            <a:off x="457200" y="1507041"/>
            <a:ext cx="8686800" cy="4432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err="1" smtClean="0"/>
              <a:t>Irle</a:t>
            </a:r>
            <a:r>
              <a:rPr lang="de-DE" dirty="0" smtClean="0"/>
              <a:t> </a:t>
            </a:r>
            <a:r>
              <a:rPr lang="de-DE" dirty="0" err="1" smtClean="0"/>
              <a:t>Deuz</a:t>
            </a:r>
            <a:r>
              <a:rPr lang="de-DE" dirty="0" smtClean="0"/>
              <a:t> / Walzen </a:t>
            </a:r>
            <a:r>
              <a:rPr lang="de-DE" dirty="0" err="1" smtClean="0"/>
              <a:t>Irle</a:t>
            </a:r>
            <a:r>
              <a:rPr lang="de-DE" dirty="0" smtClean="0"/>
              <a:t>: </a:t>
            </a:r>
            <a:r>
              <a:rPr lang="de-DE" dirty="0" err="1" smtClean="0"/>
              <a:t>Nethen</a:t>
            </a:r>
            <a:r>
              <a:rPr lang="de-DE" dirty="0" smtClean="0"/>
              <a:t> </a:t>
            </a:r>
            <a:r>
              <a:rPr lang="de-DE" dirty="0" err="1" smtClean="0"/>
              <a:t>Deuz</a:t>
            </a:r>
            <a:r>
              <a:rPr lang="de-DE" dirty="0" smtClean="0"/>
              <a:t>; 100 km East </a:t>
            </a:r>
            <a:r>
              <a:rPr lang="de-DE" dirty="0" err="1" smtClean="0"/>
              <a:t>of</a:t>
            </a:r>
            <a:r>
              <a:rPr lang="de-DE" dirty="0" smtClean="0"/>
              <a:t> Cologne</a:t>
            </a:r>
          </a:p>
          <a:p>
            <a:pPr>
              <a:buNone/>
            </a:pPr>
            <a:r>
              <a:rPr lang="de-DE" sz="1800" dirty="0" err="1" smtClean="0"/>
              <a:t>Foundry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Machine</a:t>
            </a:r>
            <a:r>
              <a:rPr lang="de-DE" sz="1800" dirty="0" smtClean="0"/>
              <a:t> Shop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same </a:t>
            </a:r>
            <a:r>
              <a:rPr lang="de-DE" sz="1800" dirty="0" err="1" smtClean="0"/>
              <a:t>town</a:t>
            </a:r>
            <a:r>
              <a:rPr lang="de-DE" sz="1800" dirty="0" smtClean="0"/>
              <a:t>, but in different </a:t>
            </a:r>
            <a:r>
              <a:rPr lang="de-DE" sz="1800" dirty="0" err="1" smtClean="0"/>
              <a:t>locations</a:t>
            </a: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F1CE-4A2C-7E49-817C-A87CCE2FEA6D}" type="datetime4">
              <a:rPr lang="de-DE" smtClean="0"/>
              <a:pPr/>
              <a:t>May 20, 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GapCon 2011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A53-DF6E-8F49-9280-7915071E2B8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429267"/>
            <a:ext cx="4241800" cy="465139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GapCon  - </a:t>
            </a:r>
            <a:r>
              <a:rPr lang="en-US" dirty="0" err="1" smtClean="0"/>
              <a:t>Irle</a:t>
            </a:r>
            <a:r>
              <a:rPr lang="en-US" dirty="0" smtClean="0"/>
              <a:t> </a:t>
            </a:r>
            <a:r>
              <a:rPr lang="en-US" dirty="0" err="1" smtClean="0"/>
              <a:t>Deuz</a:t>
            </a:r>
            <a:endParaRPr lang="en-US" dirty="0"/>
          </a:p>
        </p:txBody>
      </p:sp>
      <p:sp>
        <p:nvSpPr>
          <p:cNvPr id="11" name="Inhaltsplatzhalter 9"/>
          <p:cNvSpPr>
            <a:spLocks noGrp="1"/>
          </p:cNvSpPr>
          <p:nvPr>
            <p:ph sz="half" idx="1"/>
          </p:nvPr>
        </p:nvSpPr>
        <p:spPr>
          <a:xfrm>
            <a:off x="457200" y="1522138"/>
            <a:ext cx="8686800" cy="4432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3200" b="1" dirty="0" smtClean="0"/>
              <a:t>Walzen </a:t>
            </a:r>
            <a:r>
              <a:rPr lang="de-DE" sz="3200" b="1" dirty="0" err="1" smtClean="0"/>
              <a:t>Irle</a:t>
            </a:r>
            <a:endParaRPr lang="de-DE" sz="3200" b="1" dirty="0" smtClean="0"/>
          </a:p>
          <a:p>
            <a:pPr>
              <a:buNone/>
            </a:pPr>
            <a:endParaRPr lang="de-DE" sz="1100" dirty="0" smtClean="0"/>
          </a:p>
          <a:p>
            <a:pPr marL="627063" lvl="1" indent="-449263"/>
            <a:r>
              <a:rPr lang="de-DE" sz="2400" dirty="0" smtClean="0"/>
              <a:t>50 </a:t>
            </a:r>
            <a:r>
              <a:rPr lang="de-DE" sz="2400" dirty="0" err="1" smtClean="0"/>
              <a:t>Mio</a:t>
            </a:r>
            <a:r>
              <a:rPr lang="de-DE" sz="2400" dirty="0" smtClean="0"/>
              <a:t> EUR </a:t>
            </a:r>
            <a:r>
              <a:rPr lang="de-DE" sz="2400" dirty="0" err="1" smtClean="0"/>
              <a:t>average</a:t>
            </a:r>
            <a:r>
              <a:rPr lang="de-DE" sz="2400" dirty="0" smtClean="0"/>
              <a:t> turn-</a:t>
            </a:r>
            <a:r>
              <a:rPr lang="de-DE" sz="2400" dirty="0" err="1" smtClean="0"/>
              <a:t>over</a:t>
            </a:r>
            <a:r>
              <a:rPr lang="de-DE" sz="2400" dirty="0" smtClean="0"/>
              <a:t> </a:t>
            </a:r>
            <a:r>
              <a:rPr lang="de-DE" sz="2400" dirty="0" err="1" smtClean="0"/>
              <a:t>past</a:t>
            </a:r>
            <a:r>
              <a:rPr lang="de-DE" sz="2400" dirty="0" smtClean="0"/>
              <a:t> 2 </a:t>
            </a:r>
            <a:r>
              <a:rPr lang="de-DE" sz="2400" dirty="0" err="1" smtClean="0"/>
              <a:t>years</a:t>
            </a:r>
            <a:endParaRPr lang="en-US" sz="2400" dirty="0" smtClean="0"/>
          </a:p>
          <a:p>
            <a:pPr marL="627063" lvl="1" indent="-449263"/>
            <a:r>
              <a:rPr lang="en-US" sz="2400" dirty="0" smtClean="0"/>
              <a:t>250 employees</a:t>
            </a:r>
          </a:p>
          <a:p>
            <a:pPr marL="627063" lvl="1" indent="-449263"/>
            <a:r>
              <a:rPr lang="en-US" sz="2400" dirty="0" smtClean="0"/>
              <a:t>Key products</a:t>
            </a:r>
          </a:p>
          <a:p>
            <a:pPr marL="982663" lvl="2" indent="-355600"/>
            <a:r>
              <a:rPr lang="en-US" sz="1800" dirty="0" smtClean="0"/>
              <a:t>Rolls for the Paper Industry</a:t>
            </a:r>
          </a:p>
          <a:p>
            <a:pPr marL="982663" lvl="2" indent="-355600"/>
            <a:r>
              <a:rPr lang="en-US" sz="1800" dirty="0" smtClean="0"/>
              <a:t>Heavy Plate Mill Rolls</a:t>
            </a:r>
          </a:p>
          <a:p>
            <a:pPr marL="982663" lvl="2" indent="-355600"/>
            <a:r>
              <a:rPr lang="en-US" sz="1800" dirty="0" smtClean="0"/>
              <a:t>Work rolls for flat strip steel mills</a:t>
            </a:r>
          </a:p>
          <a:p>
            <a:pPr marL="982663" lvl="2" indent="-355600"/>
            <a:r>
              <a:rPr lang="en-US" sz="1800" dirty="0" smtClean="0"/>
              <a:t>Sectional rolls for various kind of long products</a:t>
            </a:r>
          </a:p>
          <a:p>
            <a:pPr marL="982663" lvl="2" indent="-355600"/>
            <a:r>
              <a:rPr lang="en-US" sz="1800" dirty="0" smtClean="0"/>
              <a:t>Wear resistant castings</a:t>
            </a:r>
          </a:p>
          <a:p>
            <a:pPr marL="982663" lvl="2" indent="-355600"/>
            <a:r>
              <a:rPr lang="en-US" sz="1800" dirty="0" smtClean="0"/>
              <a:t>Castor castings </a:t>
            </a:r>
            <a:r>
              <a:rPr lang="en-US" sz="1800" dirty="0" smtClean="0">
                <a:sym typeface="Wingdings" pitchFamily="2" charset="2"/>
              </a:rPr>
              <a:t> possible investment</a:t>
            </a:r>
            <a:endParaRPr lang="en-US" sz="1800" dirty="0" smtClean="0"/>
          </a:p>
        </p:txBody>
      </p:sp>
      <p:grpSp>
        <p:nvGrpSpPr>
          <p:cNvPr id="5" name="Gruppieren 14"/>
          <p:cNvGrpSpPr/>
          <p:nvPr/>
        </p:nvGrpSpPr>
        <p:grpSpPr>
          <a:xfrm>
            <a:off x="7370618" y="1590818"/>
            <a:ext cx="1773382" cy="3202843"/>
            <a:chOff x="7173913" y="3048660"/>
            <a:chExt cx="1474148" cy="323040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2" name="Picture 6" descr="Ofen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79624" y="5098123"/>
              <a:ext cx="1468437" cy="118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Arbeiter_in_Giesserei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179624" y="4074185"/>
              <a:ext cx="1468437" cy="1023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4" name="Picture 10" descr="0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73913" y="3048660"/>
              <a:ext cx="1460500" cy="10255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slow" advTm="5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GapCon Master">
      <a:dk1>
        <a:srgbClr val="404040"/>
      </a:dk1>
      <a:lt1>
        <a:sysClr val="window" lastClr="FFFFFF"/>
      </a:lt1>
      <a:dk2>
        <a:srgbClr val="2599DA"/>
      </a:dk2>
      <a:lt2>
        <a:srgbClr val="EEECE1"/>
      </a:lt2>
      <a:accent1>
        <a:srgbClr val="00306A"/>
      </a:accent1>
      <a:accent2>
        <a:srgbClr val="E881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kern="1200" cap="small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875</Words>
  <Application>Microsoft Macintosh PowerPoint</Application>
  <PresentationFormat>On-screen Show (4:3)</PresentationFormat>
  <Paragraphs>364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Office-Design</vt:lpstr>
      <vt:lpstr>  GapCon - Intro</vt:lpstr>
      <vt:lpstr>agenda</vt:lpstr>
      <vt:lpstr>PowerPoint Presentation</vt:lpstr>
      <vt:lpstr>Introduction</vt:lpstr>
      <vt:lpstr>agenda</vt:lpstr>
      <vt:lpstr>Group Structure</vt:lpstr>
      <vt:lpstr>GapCon Group</vt:lpstr>
      <vt:lpstr>Introduction</vt:lpstr>
      <vt:lpstr>Introduction</vt:lpstr>
      <vt:lpstr>GapCon Group</vt:lpstr>
      <vt:lpstr>GapCon Today</vt:lpstr>
      <vt:lpstr>GapCon Today</vt:lpstr>
      <vt:lpstr>PowerPoint Presentation</vt:lpstr>
      <vt:lpstr>GapCon Today</vt:lpstr>
      <vt:lpstr>GapCon Today</vt:lpstr>
      <vt:lpstr>GapCon Today</vt:lpstr>
      <vt:lpstr>GapCon Today</vt:lpstr>
      <vt:lpstr>PowerPoint Presentation</vt:lpstr>
      <vt:lpstr>agenda</vt:lpstr>
      <vt:lpstr>Products Paper</vt:lpstr>
      <vt:lpstr>agenda</vt:lpstr>
      <vt:lpstr>PowerPoint Presentation</vt:lpstr>
      <vt:lpstr>PowerPoint Presentation</vt:lpstr>
      <vt:lpstr>PowerPoint Presentation</vt:lpstr>
      <vt:lpstr>EconPro™ Tandem Calender</vt:lpstr>
      <vt:lpstr>EconPro™ Tandem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Nonwoven</vt:lpstr>
      <vt:lpstr>PowerPoint Presentation</vt:lpstr>
      <vt:lpstr>Thanks for your interest!</vt:lpstr>
    </vt:vector>
  </TitlesOfParts>
  <Company>20.7 MEDIA FullService Werbeagentur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GapCon</dc:title>
  <dc:creator>Ingo Musial</dc:creator>
  <cp:lastModifiedBy>Can ,</cp:lastModifiedBy>
  <cp:revision>341</cp:revision>
  <dcterms:created xsi:type="dcterms:W3CDTF">2012-01-03T11:52:37Z</dcterms:created>
  <dcterms:modified xsi:type="dcterms:W3CDTF">2015-05-20T21:12:28Z</dcterms:modified>
</cp:coreProperties>
</file>